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37"/>
  </p:notesMasterIdLst>
  <p:handoutMasterIdLst>
    <p:handoutMasterId r:id="rId38"/>
  </p:handoutMasterIdLst>
  <p:sldIdLst>
    <p:sldId id="256" r:id="rId2"/>
    <p:sldId id="305" r:id="rId3"/>
    <p:sldId id="286" r:id="rId4"/>
    <p:sldId id="257" r:id="rId5"/>
    <p:sldId id="258" r:id="rId6"/>
    <p:sldId id="259" r:id="rId7"/>
    <p:sldId id="260" r:id="rId8"/>
    <p:sldId id="282" r:id="rId9"/>
    <p:sldId id="283" r:id="rId10"/>
    <p:sldId id="261" r:id="rId11"/>
    <p:sldId id="264" r:id="rId12"/>
    <p:sldId id="287" r:id="rId13"/>
    <p:sldId id="288" r:id="rId14"/>
    <p:sldId id="265" r:id="rId15"/>
    <p:sldId id="262" r:id="rId16"/>
    <p:sldId id="263" r:id="rId17"/>
    <p:sldId id="267" r:id="rId18"/>
    <p:sldId id="266" r:id="rId19"/>
    <p:sldId id="299" r:id="rId20"/>
    <p:sldId id="268" r:id="rId21"/>
    <p:sldId id="269" r:id="rId22"/>
    <p:sldId id="270" r:id="rId23"/>
    <p:sldId id="271" r:id="rId24"/>
    <p:sldId id="272" r:id="rId25"/>
    <p:sldId id="273" r:id="rId26"/>
    <p:sldId id="274" r:id="rId27"/>
    <p:sldId id="275" r:id="rId28"/>
    <p:sldId id="293" r:id="rId29"/>
    <p:sldId id="312" r:id="rId30"/>
    <p:sldId id="310" r:id="rId31"/>
    <p:sldId id="311" r:id="rId32"/>
    <p:sldId id="277" r:id="rId33"/>
    <p:sldId id="313" r:id="rId34"/>
    <p:sldId id="314" r:id="rId35"/>
    <p:sldId id="285" r:id="rId36"/>
  </p:sldIdLst>
  <p:sldSz cx="9144000" cy="6858000" type="screen4x3"/>
  <p:notesSz cx="6985000" cy="9271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00"/>
    <a:srgbClr val="009900"/>
    <a:srgbClr val="FF3300"/>
    <a:srgbClr val="C0C0C0"/>
    <a:srgbClr val="5F5F5F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2642" autoAdjust="0"/>
  </p:normalViewPr>
  <p:slideViewPr>
    <p:cSldViewPr>
      <p:cViewPr>
        <p:scale>
          <a:sx n="47" d="100"/>
          <a:sy n="47" d="100"/>
        </p:scale>
        <p:origin x="-1134" y="-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1986" y="-102"/>
      </p:cViewPr>
      <p:guideLst>
        <p:guide orient="horz" pos="2920"/>
        <p:guide pos="22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defTabSz="928688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6050" y="0"/>
            <a:ext cx="3027363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8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5863"/>
            <a:ext cx="3027363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defTabSz="928688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8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6050" y="8805863"/>
            <a:ext cx="3027363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EFA4456E-870D-4C98-8208-C01FC595AD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7312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582778-A3BC-43BC-AFD7-3B95E799C345}" type="datetimeFigureOut">
              <a:rPr lang="pl-PL" smtClean="0"/>
              <a:pPr/>
              <a:t>2013-01-29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74750" y="695325"/>
            <a:ext cx="4635500" cy="3476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98500" y="4403725"/>
            <a:ext cx="5588000" cy="41719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805863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956050" y="8805863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CB2987-579B-4ABE-A811-B36807BBB57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377990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Kolko_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738" y="827088"/>
            <a:ext cx="51435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8"/>
          <p:cNvSpPr>
            <a:spLocks noChangeArrowheads="1"/>
          </p:cNvSpPr>
          <p:nvPr userDrawn="1"/>
        </p:nvSpPr>
        <p:spPr bwMode="auto">
          <a:xfrm flipV="1">
            <a:off x="315913" y="1443038"/>
            <a:ext cx="8693150" cy="55562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l-PL" sz="1800"/>
          </a:p>
        </p:txBody>
      </p:sp>
      <p:sp>
        <p:nvSpPr>
          <p:cNvPr id="6" name="Rectangle 7"/>
          <p:cNvSpPr>
            <a:spLocks noChangeArrowheads="1"/>
          </p:cNvSpPr>
          <p:nvPr userDrawn="1"/>
        </p:nvSpPr>
        <p:spPr bwMode="auto">
          <a:xfrm>
            <a:off x="868363" y="620713"/>
            <a:ext cx="31750" cy="1052512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l-PL" sz="1800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043608" y="1556792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691680" y="3356992"/>
            <a:ext cx="6400800" cy="21602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dirty="0" smtClean="0"/>
              <a:t>Kliknij, aby edytować styl wzorca podtytułu</a:t>
            </a:r>
            <a:endParaRPr lang="pl-PL" dirty="0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CC6EF8-8D9C-4A96-9499-4BBE46A74511}" type="datetimeFigureOut">
              <a:rPr lang="pl-PL"/>
              <a:pPr>
                <a:defRPr/>
              </a:pPr>
              <a:t>2013-01-29</a:t>
            </a:fld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2987675" y="6356350"/>
            <a:ext cx="3168650" cy="365125"/>
          </a:xfrm>
        </p:spPr>
        <p:txBody>
          <a:bodyPr/>
          <a:lstStyle>
            <a:lvl1pPr>
              <a:defRPr baseline="0" dirty="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pl-PL"/>
              <a:t>ICT </a:t>
            </a:r>
            <a:r>
              <a:rPr lang="pl-PL" err="1"/>
              <a:t>Applications</a:t>
            </a:r>
            <a:r>
              <a:rPr lang="pl-PL"/>
              <a:t> </a:t>
            </a:r>
            <a:r>
              <a:rPr lang="pl-PL" err="1"/>
              <a:t>in</a:t>
            </a:r>
            <a:r>
              <a:rPr lang="pl-PL"/>
              <a:t> </a:t>
            </a:r>
            <a:r>
              <a:rPr lang="pl-PL" err="1"/>
              <a:t>Collaborative</a:t>
            </a:r>
            <a:r>
              <a:rPr lang="pl-PL"/>
              <a:t> </a:t>
            </a:r>
            <a:r>
              <a:rPr lang="pl-PL" err="1"/>
              <a:t>Work</a:t>
            </a: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F4C28A-290C-4228-8620-4214FBF667F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4333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53F487-5AF2-411F-8580-BDDDABA7EBD8}" type="datetimeFigureOut">
              <a:rPr lang="pl-PL"/>
              <a:pPr>
                <a:defRPr/>
              </a:pPr>
              <a:t>2013-01-29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6C526C-77A0-47B2-BEE6-CEE792D6B9B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79575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EEAAD7-E8D3-4751-A48F-12991F677757}" type="datetimeFigureOut">
              <a:rPr lang="pl-PL"/>
              <a:pPr>
                <a:defRPr/>
              </a:pPr>
              <a:t>2013-01-29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29CC05-BD35-43CE-9D93-B6FD79DCBCB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14776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Kolko_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738" y="827088"/>
            <a:ext cx="51435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8"/>
          <p:cNvSpPr>
            <a:spLocks noChangeArrowheads="1"/>
          </p:cNvSpPr>
          <p:nvPr userDrawn="1"/>
        </p:nvSpPr>
        <p:spPr bwMode="auto">
          <a:xfrm flipV="1">
            <a:off x="315913" y="1443038"/>
            <a:ext cx="8693150" cy="55562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l-PL" sz="1800"/>
          </a:p>
        </p:txBody>
      </p:sp>
      <p:sp>
        <p:nvSpPr>
          <p:cNvPr id="6" name="Rectangle 7"/>
          <p:cNvSpPr>
            <a:spLocks noChangeArrowheads="1"/>
          </p:cNvSpPr>
          <p:nvPr userDrawn="1"/>
        </p:nvSpPr>
        <p:spPr bwMode="auto">
          <a:xfrm>
            <a:off x="868363" y="620713"/>
            <a:ext cx="31750" cy="1052512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l-PL" sz="180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99592" y="274638"/>
            <a:ext cx="8064896" cy="1143000"/>
          </a:xfrm>
        </p:spPr>
        <p:txBody>
          <a:bodyPr>
            <a:normAutofit/>
          </a:bodyPr>
          <a:lstStyle>
            <a:lvl1pPr>
              <a:defRPr sz="3200" baseline="0"/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99592" y="1484784"/>
            <a:ext cx="8064896" cy="4824536"/>
          </a:xfrm>
        </p:spPr>
        <p:txBody>
          <a:bodyPr/>
          <a:lstStyle>
            <a:lvl1pPr>
              <a:defRPr sz="2400" baseline="0"/>
            </a:lvl1pPr>
            <a:lvl2pPr>
              <a:defRPr sz="2000" baseline="0"/>
            </a:lvl2pPr>
            <a:lvl3pPr>
              <a:defRPr sz="1600" baseline="0"/>
            </a:lvl3pPr>
            <a:lvl4pPr>
              <a:defRPr sz="1400" baseline="0"/>
            </a:lvl4pPr>
            <a:lvl5pPr>
              <a:defRPr sz="1200" baseline="0"/>
            </a:lvl5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14CC8B-23FA-4857-B3BB-3F74922C2E93}" type="datetimeFigureOut">
              <a:rPr lang="pl-PL"/>
              <a:pPr>
                <a:defRPr/>
              </a:pPr>
              <a:t>2013-01-29</a:t>
            </a:fld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2987675" y="6356350"/>
            <a:ext cx="3168650" cy="365125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pl-PL"/>
              <a:t>ICT </a:t>
            </a:r>
            <a:r>
              <a:rPr lang="pl-PL" err="1"/>
              <a:t>Applications</a:t>
            </a:r>
            <a:r>
              <a:rPr lang="pl-PL"/>
              <a:t> In </a:t>
            </a:r>
            <a:r>
              <a:rPr lang="pl-PL" err="1"/>
              <a:t>Collaborative</a:t>
            </a:r>
            <a:r>
              <a:rPr lang="pl-PL"/>
              <a:t> </a:t>
            </a:r>
            <a:r>
              <a:rPr lang="pl-PL" err="1"/>
              <a:t>Work</a:t>
            </a: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AB79A-085B-4487-9C22-86DE397B084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34255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B66C9F-A6EF-4C33-8759-BECE5E881181}" type="datetimeFigureOut">
              <a:rPr lang="pl-PL"/>
              <a:pPr>
                <a:defRPr/>
              </a:pPr>
              <a:t>2013-01-29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F54713-2F3C-42BE-AE1D-1B369D38A4A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99301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B9BB97-BE38-4E11-84C9-A9B5E4A58D0F}" type="datetimeFigureOut">
              <a:rPr lang="pl-PL"/>
              <a:pPr>
                <a:defRPr/>
              </a:pPr>
              <a:t>2013-01-29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7FBE98-3207-4A1F-B3B3-7EEFBEB0701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78679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8DC00C-8C6A-4B41-9C05-A1F388514CF5}" type="datetimeFigureOut">
              <a:rPr lang="pl-PL"/>
              <a:pPr>
                <a:defRPr/>
              </a:pPr>
              <a:t>2013-01-29</a:t>
            </a:fld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18B244-B839-44B2-B7A8-C4C3168F661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96110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8077200" cy="1143000"/>
          </a:xfrm>
        </p:spPr>
        <p:txBody>
          <a:bodyPr/>
          <a:lstStyle/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A9BFB0-F66A-4E77-B5C1-C21177FCB7CB}" type="datetimeFigureOut">
              <a:rPr lang="pl-PL"/>
              <a:pPr>
                <a:defRPr/>
              </a:pPr>
              <a:t>2013-01-29</a:t>
            </a:fld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0BE1B9-92D8-4CDD-82ED-ADADBB88566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  <p:pic>
        <p:nvPicPr>
          <p:cNvPr id="6" name="Picture 9" descr="Kolko_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738" y="827088"/>
            <a:ext cx="51435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8"/>
          <p:cNvSpPr>
            <a:spLocks noChangeArrowheads="1"/>
          </p:cNvSpPr>
          <p:nvPr userDrawn="1"/>
        </p:nvSpPr>
        <p:spPr bwMode="auto">
          <a:xfrm flipV="1">
            <a:off x="315913" y="1443038"/>
            <a:ext cx="8693150" cy="55562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l-PL" sz="1800"/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868363" y="620713"/>
            <a:ext cx="31750" cy="1052512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l-PL" sz="1800"/>
          </a:p>
        </p:txBody>
      </p:sp>
    </p:spTree>
    <p:extLst>
      <p:ext uri="{BB962C8B-B14F-4D97-AF65-F5344CB8AC3E}">
        <p14:creationId xmlns:p14="http://schemas.microsoft.com/office/powerpoint/2010/main" val="3819338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836B59-83B9-44C8-8181-FD1DB48D683F}" type="datetimeFigureOut">
              <a:rPr lang="pl-PL"/>
              <a:pPr>
                <a:defRPr/>
              </a:pPr>
              <a:t>2013-01-29</a:t>
            </a:fld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B3284F-66DC-4F2D-9473-03EC11327C1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02475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B2709F-FB81-4712-B2B1-15FB7F80C1C2}" type="datetimeFigureOut">
              <a:rPr lang="pl-PL"/>
              <a:pPr>
                <a:defRPr/>
              </a:pPr>
              <a:t>2013-01-29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A1E4BD-248F-422D-B274-2CD64722098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84993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FDA6CE-3D41-47D7-8818-55379B7BD104}" type="datetimeFigureOut">
              <a:rPr lang="pl-PL"/>
              <a:pPr>
                <a:defRPr/>
              </a:pPr>
              <a:t>2013-01-29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607A51-B570-4C72-AF6A-65C57272641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16861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AA46112-B2A3-4E69-8451-3FDA234CC27A}" type="datetimeFigureOut">
              <a:rPr lang="pl-PL"/>
              <a:pPr>
                <a:defRPr/>
              </a:pPr>
              <a:t>2013-01-29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2B79C4F-FCA2-4F00-BB4C-8A0132D16F5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7.wmf"/><Relationship Id="rId4" Type="http://schemas.openxmlformats.org/officeDocument/2006/relationships/image" Target="../media/image8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66800" y="1784350"/>
            <a:ext cx="7239000" cy="2101850"/>
          </a:xfrm>
        </p:spPr>
        <p:txBody>
          <a:bodyPr rtlCol="0">
            <a:normAutofit fontScale="90000"/>
          </a:bodyPr>
          <a:lstStyle/>
          <a:p>
            <a:pPr rtl="0" fontAlgn="auto">
              <a:spcAft>
                <a:spcPts val="0"/>
              </a:spcAft>
              <a:defRPr/>
            </a:pPr>
            <a:r>
              <a:rPr lang="pl" b="0" i="0" u="none"/>
              <a:t>Wpływ technologii na zespoły wirtualne oraz współpracę</a:t>
            </a:r>
            <a:endParaRPr lang="pl" dirty="0"/>
          </a:p>
        </p:txBody>
      </p:sp>
      <p:sp>
        <p:nvSpPr>
          <p:cNvPr id="2" name="Podtytuł 1"/>
          <p:cNvSpPr>
            <a:spLocks noGrp="1"/>
          </p:cNvSpPr>
          <p:nvPr>
            <p:ph type="subTitle" idx="1"/>
          </p:nvPr>
        </p:nvSpPr>
        <p:spPr>
          <a:xfrm>
            <a:off x="1692275" y="4011613"/>
            <a:ext cx="6400800" cy="941387"/>
          </a:xfrm>
        </p:spPr>
        <p:txBody>
          <a:bodyPr rtlCol="0">
            <a:normAutofit/>
          </a:bodyPr>
          <a:lstStyle/>
          <a:p>
            <a:pPr rtl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" b="0" i="0" u="none" dirty="0"/>
              <a:t>Wykład 1</a:t>
            </a:r>
            <a:endParaRPr lang="pl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92088"/>
            <a:ext cx="8348663" cy="1431925"/>
          </a:xfrm>
        </p:spPr>
        <p:txBody>
          <a:bodyPr/>
          <a:lstStyle/>
          <a:p>
            <a:pPr rtl="0"/>
            <a:r>
              <a:rPr lang="pl" b="0" i="0" u="none"/>
              <a:t>Media wpływają na ludzi zarówno globalnie, jak i indywidualnie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524000"/>
            <a:ext cx="7696200" cy="4572000"/>
          </a:xfrm>
        </p:spPr>
        <p:txBody>
          <a:bodyPr/>
          <a:lstStyle/>
          <a:p>
            <a:pPr algn="l" rtl="0"/>
            <a:r>
              <a:rPr lang="pl" b="0" i="0" u="none"/>
              <a:t>Jak wiemy?</a:t>
            </a:r>
          </a:p>
          <a:p>
            <a:pPr lvl="1" algn="l" rtl="0"/>
            <a:r>
              <a:rPr lang="pl" b="0" i="1" u="sng">
                <a:cs typeface="Times New Roman" charset="0"/>
              </a:rPr>
              <a:t>Uniwersalnie:</a:t>
            </a:r>
            <a:r>
              <a:rPr lang="pl" b="0" i="0" u="none">
                <a:cs typeface="Times New Roman" charset="0"/>
              </a:rPr>
              <a:t> Ludzie niezawodnie rozpoznają zmiany w technologicznie prezentowanych sygnałach wizualnych gdy są one spójne, w przeciwieństwie do sygnałów niejednoznacznych i niespójnych </a:t>
            </a:r>
          </a:p>
          <a:p>
            <a:pPr lvl="1" algn="l" rtl="0"/>
            <a:r>
              <a:rPr lang="pl" b="0" i="1" u="sng">
                <a:cs typeface="Times New Roman" charset="0"/>
              </a:rPr>
              <a:t>Indywidualnie:</a:t>
            </a:r>
            <a:r>
              <a:rPr lang="pl" b="0" i="0" u="none">
                <a:cs typeface="Times New Roman" charset="0"/>
              </a:rPr>
              <a:t> Mimo tego, ludzie wykazują rożnice w osądach percepcyjnych i róznice w czułości na odbierane sygnały wzrokowe i  wyświetlane informacje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981075" y="609600"/>
            <a:ext cx="8162925" cy="762000"/>
          </a:xfrm>
        </p:spPr>
        <p:txBody>
          <a:bodyPr/>
          <a:lstStyle/>
          <a:p>
            <a:pPr rtl="0"/>
            <a:r>
              <a:rPr lang="pl" b="0" i="0" u="none"/>
              <a:t>Charakterystyki mediów: </a:t>
            </a:r>
          </a:p>
        </p:txBody>
      </p:sp>
      <p:sp>
        <p:nvSpPr>
          <p:cNvPr id="15363" name="Freeform 7"/>
          <p:cNvSpPr>
            <a:spLocks/>
          </p:cNvSpPr>
          <p:nvPr/>
        </p:nvSpPr>
        <p:spPr bwMode="auto">
          <a:xfrm>
            <a:off x="990600" y="2667000"/>
            <a:ext cx="2514600" cy="228600"/>
          </a:xfrm>
          <a:custGeom>
            <a:avLst/>
            <a:gdLst>
              <a:gd name="T0" fmla="*/ 0 w 3888"/>
              <a:gd name="T1" fmla="*/ 228600 h 288"/>
              <a:gd name="T2" fmla="*/ 279400 w 3888"/>
              <a:gd name="T3" fmla="*/ 0 h 288"/>
              <a:gd name="T4" fmla="*/ 465667 w 3888"/>
              <a:gd name="T5" fmla="*/ 228600 h 288"/>
              <a:gd name="T6" fmla="*/ 745067 w 3888"/>
              <a:gd name="T7" fmla="*/ 0 h 288"/>
              <a:gd name="T8" fmla="*/ 1024467 w 3888"/>
              <a:gd name="T9" fmla="*/ 228600 h 288"/>
              <a:gd name="T10" fmla="*/ 1303867 w 3888"/>
              <a:gd name="T11" fmla="*/ 0 h 288"/>
              <a:gd name="T12" fmla="*/ 1583267 w 3888"/>
              <a:gd name="T13" fmla="*/ 228600 h 288"/>
              <a:gd name="T14" fmla="*/ 1862667 w 3888"/>
              <a:gd name="T15" fmla="*/ 0 h 288"/>
              <a:gd name="T16" fmla="*/ 2142067 w 3888"/>
              <a:gd name="T17" fmla="*/ 228600 h 288"/>
              <a:gd name="T18" fmla="*/ 2514600 w 3888"/>
              <a:gd name="T19" fmla="*/ 0 h 288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3888" h="288">
                <a:moveTo>
                  <a:pt x="0" y="288"/>
                </a:moveTo>
                <a:cubicBezTo>
                  <a:pt x="156" y="144"/>
                  <a:pt x="312" y="0"/>
                  <a:pt x="432" y="0"/>
                </a:cubicBezTo>
                <a:cubicBezTo>
                  <a:pt x="552" y="0"/>
                  <a:pt x="600" y="288"/>
                  <a:pt x="720" y="288"/>
                </a:cubicBezTo>
                <a:cubicBezTo>
                  <a:pt x="840" y="288"/>
                  <a:pt x="1008" y="0"/>
                  <a:pt x="1152" y="0"/>
                </a:cubicBezTo>
                <a:cubicBezTo>
                  <a:pt x="1296" y="0"/>
                  <a:pt x="1440" y="288"/>
                  <a:pt x="1584" y="288"/>
                </a:cubicBezTo>
                <a:cubicBezTo>
                  <a:pt x="1728" y="288"/>
                  <a:pt x="1872" y="0"/>
                  <a:pt x="2016" y="0"/>
                </a:cubicBezTo>
                <a:cubicBezTo>
                  <a:pt x="2160" y="0"/>
                  <a:pt x="2304" y="288"/>
                  <a:pt x="2448" y="288"/>
                </a:cubicBezTo>
                <a:cubicBezTo>
                  <a:pt x="2592" y="288"/>
                  <a:pt x="2736" y="0"/>
                  <a:pt x="2880" y="0"/>
                </a:cubicBezTo>
                <a:cubicBezTo>
                  <a:pt x="3024" y="0"/>
                  <a:pt x="3144" y="288"/>
                  <a:pt x="3312" y="288"/>
                </a:cubicBezTo>
                <a:cubicBezTo>
                  <a:pt x="3480" y="288"/>
                  <a:pt x="3744" y="48"/>
                  <a:pt x="3888" y="0"/>
                </a:cubicBezTo>
              </a:path>
            </a:pathLst>
          </a:custGeom>
          <a:noFill/>
          <a:ln w="3810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l"/>
          </a:p>
        </p:txBody>
      </p:sp>
      <p:sp>
        <p:nvSpPr>
          <p:cNvPr id="15364" name="Freeform 6"/>
          <p:cNvSpPr>
            <a:spLocks/>
          </p:cNvSpPr>
          <p:nvPr/>
        </p:nvSpPr>
        <p:spPr bwMode="auto">
          <a:xfrm>
            <a:off x="990600" y="3429000"/>
            <a:ext cx="2286000" cy="182563"/>
          </a:xfrm>
          <a:custGeom>
            <a:avLst/>
            <a:gdLst>
              <a:gd name="T0" fmla="*/ 0 w 3600"/>
              <a:gd name="T1" fmla="*/ 182563 h 288"/>
              <a:gd name="T2" fmla="*/ 91440 w 3600"/>
              <a:gd name="T3" fmla="*/ 0 h 288"/>
              <a:gd name="T4" fmla="*/ 182880 w 3600"/>
              <a:gd name="T5" fmla="*/ 182563 h 288"/>
              <a:gd name="T6" fmla="*/ 274320 w 3600"/>
              <a:gd name="T7" fmla="*/ 0 h 288"/>
              <a:gd name="T8" fmla="*/ 365760 w 3600"/>
              <a:gd name="T9" fmla="*/ 182563 h 288"/>
              <a:gd name="T10" fmla="*/ 457200 w 3600"/>
              <a:gd name="T11" fmla="*/ 0 h 288"/>
              <a:gd name="T12" fmla="*/ 548640 w 3600"/>
              <a:gd name="T13" fmla="*/ 182563 h 288"/>
              <a:gd name="T14" fmla="*/ 640080 w 3600"/>
              <a:gd name="T15" fmla="*/ 0 h 288"/>
              <a:gd name="T16" fmla="*/ 731520 w 3600"/>
              <a:gd name="T17" fmla="*/ 182563 h 288"/>
              <a:gd name="T18" fmla="*/ 822960 w 3600"/>
              <a:gd name="T19" fmla="*/ 0 h 288"/>
              <a:gd name="T20" fmla="*/ 914400 w 3600"/>
              <a:gd name="T21" fmla="*/ 182563 h 288"/>
              <a:gd name="T22" fmla="*/ 1005840 w 3600"/>
              <a:gd name="T23" fmla="*/ 0 h 288"/>
              <a:gd name="T24" fmla="*/ 1097280 w 3600"/>
              <a:gd name="T25" fmla="*/ 182563 h 288"/>
              <a:gd name="T26" fmla="*/ 1188720 w 3600"/>
              <a:gd name="T27" fmla="*/ 0 h 288"/>
              <a:gd name="T28" fmla="*/ 1280160 w 3600"/>
              <a:gd name="T29" fmla="*/ 182563 h 288"/>
              <a:gd name="T30" fmla="*/ 1371600 w 3600"/>
              <a:gd name="T31" fmla="*/ 0 h 288"/>
              <a:gd name="T32" fmla="*/ 1463040 w 3600"/>
              <a:gd name="T33" fmla="*/ 182563 h 288"/>
              <a:gd name="T34" fmla="*/ 1554480 w 3600"/>
              <a:gd name="T35" fmla="*/ 0 h 288"/>
              <a:gd name="T36" fmla="*/ 1645920 w 3600"/>
              <a:gd name="T37" fmla="*/ 182563 h 288"/>
              <a:gd name="T38" fmla="*/ 1737360 w 3600"/>
              <a:gd name="T39" fmla="*/ 0 h 288"/>
              <a:gd name="T40" fmla="*/ 1828800 w 3600"/>
              <a:gd name="T41" fmla="*/ 182563 h 288"/>
              <a:gd name="T42" fmla="*/ 1920240 w 3600"/>
              <a:gd name="T43" fmla="*/ 0 h 288"/>
              <a:gd name="T44" fmla="*/ 2011680 w 3600"/>
              <a:gd name="T45" fmla="*/ 182563 h 288"/>
              <a:gd name="T46" fmla="*/ 2103120 w 3600"/>
              <a:gd name="T47" fmla="*/ 0 h 288"/>
              <a:gd name="T48" fmla="*/ 2194560 w 3600"/>
              <a:gd name="T49" fmla="*/ 182563 h 288"/>
              <a:gd name="T50" fmla="*/ 2286000 w 3600"/>
              <a:gd name="T51" fmla="*/ 0 h 288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0" t="0" r="r" b="b"/>
            <a:pathLst>
              <a:path w="3600" h="288">
                <a:moveTo>
                  <a:pt x="0" y="288"/>
                </a:moveTo>
                <a:cubicBezTo>
                  <a:pt x="48" y="144"/>
                  <a:pt x="96" y="0"/>
                  <a:pt x="144" y="0"/>
                </a:cubicBezTo>
                <a:cubicBezTo>
                  <a:pt x="192" y="0"/>
                  <a:pt x="240" y="288"/>
                  <a:pt x="288" y="288"/>
                </a:cubicBezTo>
                <a:cubicBezTo>
                  <a:pt x="336" y="288"/>
                  <a:pt x="384" y="0"/>
                  <a:pt x="432" y="0"/>
                </a:cubicBezTo>
                <a:cubicBezTo>
                  <a:pt x="480" y="0"/>
                  <a:pt x="528" y="288"/>
                  <a:pt x="576" y="288"/>
                </a:cubicBezTo>
                <a:cubicBezTo>
                  <a:pt x="624" y="288"/>
                  <a:pt x="672" y="0"/>
                  <a:pt x="720" y="0"/>
                </a:cubicBezTo>
                <a:cubicBezTo>
                  <a:pt x="768" y="0"/>
                  <a:pt x="816" y="288"/>
                  <a:pt x="864" y="288"/>
                </a:cubicBezTo>
                <a:cubicBezTo>
                  <a:pt x="912" y="288"/>
                  <a:pt x="960" y="0"/>
                  <a:pt x="1008" y="0"/>
                </a:cubicBezTo>
                <a:cubicBezTo>
                  <a:pt x="1056" y="0"/>
                  <a:pt x="1104" y="288"/>
                  <a:pt x="1152" y="288"/>
                </a:cubicBezTo>
                <a:cubicBezTo>
                  <a:pt x="1200" y="288"/>
                  <a:pt x="1248" y="0"/>
                  <a:pt x="1296" y="0"/>
                </a:cubicBezTo>
                <a:cubicBezTo>
                  <a:pt x="1344" y="0"/>
                  <a:pt x="1392" y="288"/>
                  <a:pt x="1440" y="288"/>
                </a:cubicBezTo>
                <a:cubicBezTo>
                  <a:pt x="1488" y="288"/>
                  <a:pt x="1536" y="0"/>
                  <a:pt x="1584" y="0"/>
                </a:cubicBezTo>
                <a:cubicBezTo>
                  <a:pt x="1632" y="0"/>
                  <a:pt x="1680" y="288"/>
                  <a:pt x="1728" y="288"/>
                </a:cubicBezTo>
                <a:cubicBezTo>
                  <a:pt x="1776" y="288"/>
                  <a:pt x="1824" y="0"/>
                  <a:pt x="1872" y="0"/>
                </a:cubicBezTo>
                <a:cubicBezTo>
                  <a:pt x="1920" y="0"/>
                  <a:pt x="1968" y="288"/>
                  <a:pt x="2016" y="288"/>
                </a:cubicBezTo>
                <a:cubicBezTo>
                  <a:pt x="2064" y="288"/>
                  <a:pt x="2112" y="0"/>
                  <a:pt x="2160" y="0"/>
                </a:cubicBezTo>
                <a:cubicBezTo>
                  <a:pt x="2208" y="0"/>
                  <a:pt x="2256" y="288"/>
                  <a:pt x="2304" y="288"/>
                </a:cubicBezTo>
                <a:cubicBezTo>
                  <a:pt x="2352" y="288"/>
                  <a:pt x="2400" y="0"/>
                  <a:pt x="2448" y="0"/>
                </a:cubicBezTo>
                <a:cubicBezTo>
                  <a:pt x="2496" y="0"/>
                  <a:pt x="2544" y="288"/>
                  <a:pt x="2592" y="288"/>
                </a:cubicBezTo>
                <a:cubicBezTo>
                  <a:pt x="2640" y="288"/>
                  <a:pt x="2688" y="0"/>
                  <a:pt x="2736" y="0"/>
                </a:cubicBezTo>
                <a:cubicBezTo>
                  <a:pt x="2784" y="0"/>
                  <a:pt x="2832" y="288"/>
                  <a:pt x="2880" y="288"/>
                </a:cubicBezTo>
                <a:cubicBezTo>
                  <a:pt x="2928" y="288"/>
                  <a:pt x="2976" y="0"/>
                  <a:pt x="3024" y="0"/>
                </a:cubicBezTo>
                <a:cubicBezTo>
                  <a:pt x="3072" y="0"/>
                  <a:pt x="3120" y="288"/>
                  <a:pt x="3168" y="288"/>
                </a:cubicBezTo>
                <a:cubicBezTo>
                  <a:pt x="3216" y="288"/>
                  <a:pt x="3264" y="0"/>
                  <a:pt x="3312" y="0"/>
                </a:cubicBezTo>
                <a:cubicBezTo>
                  <a:pt x="3360" y="0"/>
                  <a:pt x="3408" y="288"/>
                  <a:pt x="3456" y="288"/>
                </a:cubicBezTo>
                <a:cubicBezTo>
                  <a:pt x="3504" y="288"/>
                  <a:pt x="3576" y="24"/>
                  <a:pt x="3600" y="0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l"/>
          </a:p>
        </p:txBody>
      </p:sp>
      <p:sp>
        <p:nvSpPr>
          <p:cNvPr id="15365" name="Freeform 3"/>
          <p:cNvSpPr>
            <a:spLocks/>
          </p:cNvSpPr>
          <p:nvPr/>
        </p:nvSpPr>
        <p:spPr bwMode="auto">
          <a:xfrm>
            <a:off x="3276600" y="3352800"/>
            <a:ext cx="182563" cy="274638"/>
          </a:xfrm>
          <a:custGeom>
            <a:avLst/>
            <a:gdLst>
              <a:gd name="T0" fmla="*/ 0 w 288"/>
              <a:gd name="T1" fmla="*/ 86728 h 456"/>
              <a:gd name="T2" fmla="*/ 91282 w 288"/>
              <a:gd name="T3" fmla="*/ 260183 h 456"/>
              <a:gd name="T4" fmla="*/ 182563 w 288"/>
              <a:gd name="T5" fmla="*/ 0 h 45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88" h="456">
                <a:moveTo>
                  <a:pt x="0" y="144"/>
                </a:moveTo>
                <a:cubicBezTo>
                  <a:pt x="48" y="300"/>
                  <a:pt x="96" y="456"/>
                  <a:pt x="144" y="432"/>
                </a:cubicBezTo>
                <a:cubicBezTo>
                  <a:pt x="192" y="408"/>
                  <a:pt x="264" y="48"/>
                  <a:pt x="288" y="0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l"/>
          </a:p>
        </p:txBody>
      </p:sp>
      <p:sp>
        <p:nvSpPr>
          <p:cNvPr id="15366" name="Rectangle 9"/>
          <p:cNvSpPr>
            <a:spLocks noChangeArrowheads="1"/>
          </p:cNvSpPr>
          <p:nvPr/>
        </p:nvSpPr>
        <p:spPr bwMode="auto">
          <a:xfrm>
            <a:off x="3352800" y="1905000"/>
            <a:ext cx="54102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rtl="0"/>
            <a:r>
              <a:rPr lang="pl" sz="1800" b="1" i="0" u="none" dirty="0">
                <a:latin typeface="Arial" charset="0"/>
                <a:cs typeface="Times New Roman" charset="0"/>
              </a:rPr>
              <a:t>Hertz </a:t>
            </a:r>
            <a:r>
              <a:rPr lang="pl" sz="1800" b="1" i="0" u="none" dirty="0" smtClean="0">
                <a:latin typeface="Arial" charset="0"/>
                <a:cs typeface="Times New Roman" charset="0"/>
              </a:rPr>
              <a:t>= Częstotliwość </a:t>
            </a:r>
            <a:r>
              <a:rPr lang="pl" sz="1800" b="1" i="0" u="none" dirty="0">
                <a:latin typeface="Arial" charset="0"/>
                <a:cs typeface="Times New Roman" charset="0"/>
              </a:rPr>
              <a:t>lub cykle na sekundę</a:t>
            </a:r>
            <a:r>
              <a:rPr lang="pl" sz="1800" b="0" i="0" u="none" dirty="0">
                <a:latin typeface="Arial" charset="0"/>
                <a:cs typeface="Times New Roman" charset="0"/>
              </a:rPr>
              <a:t> </a:t>
            </a:r>
            <a:endParaRPr lang="pl" sz="1800" dirty="0">
              <a:latin typeface="Arial" charset="0"/>
            </a:endParaRPr>
          </a:p>
        </p:txBody>
      </p:sp>
      <p:sp>
        <p:nvSpPr>
          <p:cNvPr id="15367" name="Rectangle 10"/>
          <p:cNvSpPr>
            <a:spLocks noChangeArrowheads="1"/>
          </p:cNvSpPr>
          <p:nvPr/>
        </p:nvSpPr>
        <p:spPr bwMode="auto">
          <a:xfrm>
            <a:off x="685800" y="1905000"/>
            <a:ext cx="4929188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rtl="0"/>
            <a:r>
              <a:rPr lang="pl" sz="1200" b="0" i="0" u="none">
                <a:latin typeface="Arial" charset="0"/>
                <a:cs typeface="Times New Roman" charset="0"/>
              </a:rPr>
              <a:t> </a:t>
            </a:r>
            <a:endParaRPr lang="pl" sz="1000">
              <a:latin typeface="Arial" charset="0"/>
              <a:cs typeface="Times New Roman" charset="0"/>
            </a:endParaRPr>
          </a:p>
          <a:p>
            <a:pPr algn="l" rtl="0" eaLnBrk="0" hangingPunct="0"/>
            <a:endParaRPr lang="pl">
              <a:latin typeface="Arial" charset="0"/>
            </a:endParaRPr>
          </a:p>
        </p:txBody>
      </p:sp>
      <p:sp>
        <p:nvSpPr>
          <p:cNvPr id="15368" name="Rectangle 11"/>
          <p:cNvSpPr>
            <a:spLocks noChangeArrowheads="1"/>
          </p:cNvSpPr>
          <p:nvPr/>
        </p:nvSpPr>
        <p:spPr bwMode="auto">
          <a:xfrm>
            <a:off x="0" y="3276600"/>
            <a:ext cx="9144000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rtl="0"/>
            <a:r>
              <a:rPr lang="pl" sz="1200" b="0" i="0" u="none">
                <a:latin typeface="Arial" charset="0"/>
                <a:cs typeface="Times New Roman" charset="0"/>
              </a:rPr>
              <a:t> </a:t>
            </a:r>
            <a:endParaRPr lang="pl" sz="1000">
              <a:latin typeface="Arial" charset="0"/>
              <a:cs typeface="Times New Roman" charset="0"/>
            </a:endParaRPr>
          </a:p>
          <a:p>
            <a:pPr algn="l" rtl="0" eaLnBrk="0" hangingPunct="0"/>
            <a:endParaRPr lang="pl">
              <a:latin typeface="Arial" charset="0"/>
            </a:endParaRPr>
          </a:p>
        </p:txBody>
      </p:sp>
      <p:sp>
        <p:nvSpPr>
          <p:cNvPr id="15369" name="Text Box 12"/>
          <p:cNvSpPr txBox="1">
            <a:spLocks noChangeArrowheads="1"/>
          </p:cNvSpPr>
          <p:nvPr/>
        </p:nvSpPr>
        <p:spPr bwMode="auto">
          <a:xfrm>
            <a:off x="3505200" y="2514600"/>
            <a:ext cx="44196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pl" sz="1800" b="0" i="0" u="none" dirty="0"/>
              <a:t>Mała częstotliwość (niskie tony)</a:t>
            </a:r>
          </a:p>
        </p:txBody>
      </p:sp>
      <p:sp>
        <p:nvSpPr>
          <p:cNvPr id="15370" name="Text Box 13"/>
          <p:cNvSpPr txBox="1">
            <a:spLocks noChangeArrowheads="1"/>
          </p:cNvSpPr>
          <p:nvPr/>
        </p:nvSpPr>
        <p:spPr bwMode="auto">
          <a:xfrm>
            <a:off x="3505200" y="3276600"/>
            <a:ext cx="44958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pl" sz="1800" b="0" i="0" u="none" dirty="0"/>
              <a:t>Wysoka częstotliwość (wysokie tony)</a:t>
            </a:r>
          </a:p>
        </p:txBody>
      </p:sp>
      <p:sp>
        <p:nvSpPr>
          <p:cNvPr id="15371" name="Rectangle 14"/>
          <p:cNvSpPr>
            <a:spLocks noChangeArrowheads="1"/>
          </p:cNvSpPr>
          <p:nvPr/>
        </p:nvSpPr>
        <p:spPr bwMode="auto">
          <a:xfrm>
            <a:off x="1066800" y="1981200"/>
            <a:ext cx="2209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rtl="0"/>
            <a:r>
              <a:rPr lang="pl" sz="2800" b="1" i="0" u="none">
                <a:latin typeface="Arial" charset="0"/>
                <a:cs typeface="Times New Roman" charset="0"/>
              </a:rPr>
              <a:t>Analogowe</a:t>
            </a:r>
            <a:endParaRPr lang="pl" sz="2800">
              <a:latin typeface="Arial" charset="0"/>
            </a:endParaRPr>
          </a:p>
        </p:txBody>
      </p:sp>
      <p:sp>
        <p:nvSpPr>
          <p:cNvPr id="15372" name="Line 15"/>
          <p:cNvSpPr>
            <a:spLocks noChangeShapeType="1"/>
          </p:cNvSpPr>
          <p:nvPr/>
        </p:nvSpPr>
        <p:spPr bwMode="auto">
          <a:xfrm flipV="1">
            <a:off x="1828800" y="5486400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pl"/>
          </a:p>
        </p:txBody>
      </p:sp>
      <p:sp>
        <p:nvSpPr>
          <p:cNvPr id="15373" name="Line 16"/>
          <p:cNvSpPr>
            <a:spLocks noChangeShapeType="1"/>
          </p:cNvSpPr>
          <p:nvPr/>
        </p:nvSpPr>
        <p:spPr bwMode="auto">
          <a:xfrm>
            <a:off x="1828800" y="5486400"/>
            <a:ext cx="304800" cy="0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pl"/>
          </a:p>
        </p:txBody>
      </p:sp>
      <p:sp>
        <p:nvSpPr>
          <p:cNvPr id="15374" name="Line 17"/>
          <p:cNvSpPr>
            <a:spLocks noChangeShapeType="1"/>
          </p:cNvSpPr>
          <p:nvPr/>
        </p:nvSpPr>
        <p:spPr bwMode="auto">
          <a:xfrm>
            <a:off x="2133600" y="5486400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pl"/>
          </a:p>
        </p:txBody>
      </p:sp>
      <p:sp>
        <p:nvSpPr>
          <p:cNvPr id="15375" name="Line 18"/>
          <p:cNvSpPr>
            <a:spLocks noChangeShapeType="1"/>
          </p:cNvSpPr>
          <p:nvPr/>
        </p:nvSpPr>
        <p:spPr bwMode="auto">
          <a:xfrm>
            <a:off x="2133600" y="5715000"/>
            <a:ext cx="304800" cy="0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pl"/>
          </a:p>
        </p:txBody>
      </p:sp>
      <p:sp>
        <p:nvSpPr>
          <p:cNvPr id="15376" name="Line 19"/>
          <p:cNvSpPr>
            <a:spLocks noChangeShapeType="1"/>
          </p:cNvSpPr>
          <p:nvPr/>
        </p:nvSpPr>
        <p:spPr bwMode="auto">
          <a:xfrm flipV="1">
            <a:off x="2438400" y="5486400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pl"/>
          </a:p>
        </p:txBody>
      </p:sp>
      <p:sp>
        <p:nvSpPr>
          <p:cNvPr id="15377" name="Line 20"/>
          <p:cNvSpPr>
            <a:spLocks noChangeShapeType="1"/>
          </p:cNvSpPr>
          <p:nvPr/>
        </p:nvSpPr>
        <p:spPr bwMode="auto">
          <a:xfrm>
            <a:off x="2438400" y="5486400"/>
            <a:ext cx="228600" cy="0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pl"/>
          </a:p>
        </p:txBody>
      </p:sp>
      <p:sp>
        <p:nvSpPr>
          <p:cNvPr id="15378" name="Line 21"/>
          <p:cNvSpPr>
            <a:spLocks noChangeShapeType="1"/>
          </p:cNvSpPr>
          <p:nvPr/>
        </p:nvSpPr>
        <p:spPr bwMode="auto">
          <a:xfrm>
            <a:off x="2667000" y="5486400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pl"/>
          </a:p>
        </p:txBody>
      </p:sp>
      <p:sp>
        <p:nvSpPr>
          <p:cNvPr id="15379" name="Line 22"/>
          <p:cNvSpPr>
            <a:spLocks noChangeShapeType="1"/>
          </p:cNvSpPr>
          <p:nvPr/>
        </p:nvSpPr>
        <p:spPr bwMode="auto">
          <a:xfrm>
            <a:off x="2667000" y="5715000"/>
            <a:ext cx="152400" cy="0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pl"/>
          </a:p>
        </p:txBody>
      </p:sp>
      <p:sp>
        <p:nvSpPr>
          <p:cNvPr id="15380" name="Line 23"/>
          <p:cNvSpPr>
            <a:spLocks noChangeShapeType="1"/>
          </p:cNvSpPr>
          <p:nvPr/>
        </p:nvSpPr>
        <p:spPr bwMode="auto">
          <a:xfrm flipV="1">
            <a:off x="2819400" y="5486400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pl"/>
          </a:p>
        </p:txBody>
      </p:sp>
      <p:sp>
        <p:nvSpPr>
          <p:cNvPr id="15381" name="Line 24"/>
          <p:cNvSpPr>
            <a:spLocks noChangeShapeType="1"/>
          </p:cNvSpPr>
          <p:nvPr/>
        </p:nvSpPr>
        <p:spPr bwMode="auto">
          <a:xfrm>
            <a:off x="2819400" y="5486400"/>
            <a:ext cx="228600" cy="0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pl"/>
          </a:p>
        </p:txBody>
      </p:sp>
      <p:sp>
        <p:nvSpPr>
          <p:cNvPr id="15382" name="Line 25"/>
          <p:cNvSpPr>
            <a:spLocks noChangeShapeType="1"/>
          </p:cNvSpPr>
          <p:nvPr/>
        </p:nvSpPr>
        <p:spPr bwMode="auto">
          <a:xfrm>
            <a:off x="3048000" y="5486400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pl"/>
          </a:p>
        </p:txBody>
      </p:sp>
      <p:sp>
        <p:nvSpPr>
          <p:cNvPr id="15383" name="Line 26"/>
          <p:cNvSpPr>
            <a:spLocks noChangeShapeType="1"/>
          </p:cNvSpPr>
          <p:nvPr/>
        </p:nvSpPr>
        <p:spPr bwMode="auto">
          <a:xfrm>
            <a:off x="3048000" y="5715000"/>
            <a:ext cx="228600" cy="0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pl"/>
          </a:p>
        </p:txBody>
      </p:sp>
      <p:sp>
        <p:nvSpPr>
          <p:cNvPr id="15384" name="Line 27"/>
          <p:cNvSpPr>
            <a:spLocks noChangeShapeType="1"/>
          </p:cNvSpPr>
          <p:nvPr/>
        </p:nvSpPr>
        <p:spPr bwMode="auto">
          <a:xfrm flipV="1">
            <a:off x="3276600" y="5486400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pl"/>
          </a:p>
        </p:txBody>
      </p:sp>
      <p:sp>
        <p:nvSpPr>
          <p:cNvPr id="15385" name="Line 28"/>
          <p:cNvSpPr>
            <a:spLocks noChangeShapeType="1"/>
          </p:cNvSpPr>
          <p:nvPr/>
        </p:nvSpPr>
        <p:spPr bwMode="auto">
          <a:xfrm>
            <a:off x="3276600" y="5486400"/>
            <a:ext cx="228600" cy="0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pl"/>
          </a:p>
        </p:txBody>
      </p:sp>
      <p:sp>
        <p:nvSpPr>
          <p:cNvPr id="15386" name="Line 29"/>
          <p:cNvSpPr>
            <a:spLocks noChangeShapeType="1"/>
          </p:cNvSpPr>
          <p:nvPr/>
        </p:nvSpPr>
        <p:spPr bwMode="auto">
          <a:xfrm>
            <a:off x="3505200" y="5486400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pl"/>
          </a:p>
        </p:txBody>
      </p:sp>
      <p:sp>
        <p:nvSpPr>
          <p:cNvPr id="15387" name="Line 30"/>
          <p:cNvSpPr>
            <a:spLocks noChangeShapeType="1"/>
          </p:cNvSpPr>
          <p:nvPr/>
        </p:nvSpPr>
        <p:spPr bwMode="auto">
          <a:xfrm>
            <a:off x="3505200" y="5715000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pl"/>
          </a:p>
        </p:txBody>
      </p:sp>
      <p:sp>
        <p:nvSpPr>
          <p:cNvPr id="15388" name="Line 31"/>
          <p:cNvSpPr>
            <a:spLocks noChangeShapeType="1"/>
          </p:cNvSpPr>
          <p:nvPr/>
        </p:nvSpPr>
        <p:spPr bwMode="auto">
          <a:xfrm flipV="1">
            <a:off x="3886200" y="5486400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pl"/>
          </a:p>
        </p:txBody>
      </p:sp>
      <p:sp>
        <p:nvSpPr>
          <p:cNvPr id="15389" name="Line 32"/>
          <p:cNvSpPr>
            <a:spLocks noChangeShapeType="1"/>
          </p:cNvSpPr>
          <p:nvPr/>
        </p:nvSpPr>
        <p:spPr bwMode="auto">
          <a:xfrm>
            <a:off x="3886200" y="5486400"/>
            <a:ext cx="228600" cy="0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pl"/>
          </a:p>
        </p:txBody>
      </p:sp>
      <p:sp>
        <p:nvSpPr>
          <p:cNvPr id="15390" name="Line 33"/>
          <p:cNvSpPr>
            <a:spLocks noChangeShapeType="1"/>
          </p:cNvSpPr>
          <p:nvPr/>
        </p:nvSpPr>
        <p:spPr bwMode="auto">
          <a:xfrm>
            <a:off x="4114800" y="5486400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pl"/>
          </a:p>
        </p:txBody>
      </p:sp>
      <p:sp>
        <p:nvSpPr>
          <p:cNvPr id="15391" name="Line 34"/>
          <p:cNvSpPr>
            <a:spLocks noChangeShapeType="1"/>
          </p:cNvSpPr>
          <p:nvPr/>
        </p:nvSpPr>
        <p:spPr bwMode="auto">
          <a:xfrm>
            <a:off x="4114800" y="5715000"/>
            <a:ext cx="228600" cy="0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pl"/>
          </a:p>
        </p:txBody>
      </p:sp>
      <p:sp>
        <p:nvSpPr>
          <p:cNvPr id="15392" name="Line 35"/>
          <p:cNvSpPr>
            <a:spLocks noChangeShapeType="1"/>
          </p:cNvSpPr>
          <p:nvPr/>
        </p:nvSpPr>
        <p:spPr bwMode="auto">
          <a:xfrm flipH="1">
            <a:off x="1600200" y="5715000"/>
            <a:ext cx="228600" cy="0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pl"/>
          </a:p>
        </p:txBody>
      </p:sp>
      <p:sp>
        <p:nvSpPr>
          <p:cNvPr id="15393" name="Rectangle 36"/>
          <p:cNvSpPr>
            <a:spLocks noChangeArrowheads="1"/>
          </p:cNvSpPr>
          <p:nvPr/>
        </p:nvSpPr>
        <p:spPr bwMode="auto">
          <a:xfrm>
            <a:off x="3200400" y="4419600"/>
            <a:ext cx="2209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rtl="0"/>
            <a:r>
              <a:rPr lang="pl" sz="2800" b="1" i="0" u="none">
                <a:latin typeface="Arial" charset="0"/>
                <a:cs typeface="Times New Roman" charset="0"/>
              </a:rPr>
              <a:t>Cyfrowe</a:t>
            </a:r>
            <a:endParaRPr lang="pl" sz="2800">
              <a:latin typeface="Arial" charset="0"/>
            </a:endParaRPr>
          </a:p>
        </p:txBody>
      </p:sp>
      <p:sp>
        <p:nvSpPr>
          <p:cNvPr id="15394" name="Line 37"/>
          <p:cNvSpPr>
            <a:spLocks noChangeShapeType="1"/>
          </p:cNvSpPr>
          <p:nvPr/>
        </p:nvSpPr>
        <p:spPr bwMode="auto">
          <a:xfrm flipV="1">
            <a:off x="4343400" y="5486400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pl"/>
          </a:p>
        </p:txBody>
      </p:sp>
      <p:sp>
        <p:nvSpPr>
          <p:cNvPr id="15395" name="Line 38"/>
          <p:cNvSpPr>
            <a:spLocks noChangeShapeType="1"/>
          </p:cNvSpPr>
          <p:nvPr/>
        </p:nvSpPr>
        <p:spPr bwMode="auto">
          <a:xfrm>
            <a:off x="4343400" y="5486400"/>
            <a:ext cx="304800" cy="0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pl"/>
          </a:p>
        </p:txBody>
      </p:sp>
      <p:sp>
        <p:nvSpPr>
          <p:cNvPr id="15396" name="Line 39"/>
          <p:cNvSpPr>
            <a:spLocks noChangeShapeType="1"/>
          </p:cNvSpPr>
          <p:nvPr/>
        </p:nvSpPr>
        <p:spPr bwMode="auto">
          <a:xfrm>
            <a:off x="4648200" y="5486400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pl"/>
          </a:p>
        </p:txBody>
      </p:sp>
      <p:sp>
        <p:nvSpPr>
          <p:cNvPr id="15397" name="Line 40"/>
          <p:cNvSpPr>
            <a:spLocks noChangeShapeType="1"/>
          </p:cNvSpPr>
          <p:nvPr/>
        </p:nvSpPr>
        <p:spPr bwMode="auto">
          <a:xfrm>
            <a:off x="4648200" y="5715000"/>
            <a:ext cx="838200" cy="0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pl"/>
          </a:p>
        </p:txBody>
      </p:sp>
      <p:sp>
        <p:nvSpPr>
          <p:cNvPr id="15398" name="Line 41"/>
          <p:cNvSpPr>
            <a:spLocks noChangeShapeType="1"/>
          </p:cNvSpPr>
          <p:nvPr/>
        </p:nvSpPr>
        <p:spPr bwMode="auto">
          <a:xfrm flipV="1">
            <a:off x="5486400" y="5486400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pl"/>
          </a:p>
        </p:txBody>
      </p:sp>
      <p:sp>
        <p:nvSpPr>
          <p:cNvPr id="15399" name="Line 42"/>
          <p:cNvSpPr>
            <a:spLocks noChangeShapeType="1"/>
          </p:cNvSpPr>
          <p:nvPr/>
        </p:nvSpPr>
        <p:spPr bwMode="auto">
          <a:xfrm>
            <a:off x="5486400" y="5486400"/>
            <a:ext cx="304800" cy="0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pl"/>
          </a:p>
        </p:txBody>
      </p:sp>
      <p:sp>
        <p:nvSpPr>
          <p:cNvPr id="15400" name="Line 43"/>
          <p:cNvSpPr>
            <a:spLocks noChangeShapeType="1"/>
          </p:cNvSpPr>
          <p:nvPr/>
        </p:nvSpPr>
        <p:spPr bwMode="auto">
          <a:xfrm>
            <a:off x="5791200" y="5486400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pl"/>
          </a:p>
        </p:txBody>
      </p:sp>
      <p:sp>
        <p:nvSpPr>
          <p:cNvPr id="15401" name="Line 44"/>
          <p:cNvSpPr>
            <a:spLocks noChangeShapeType="1"/>
          </p:cNvSpPr>
          <p:nvPr/>
        </p:nvSpPr>
        <p:spPr bwMode="auto">
          <a:xfrm>
            <a:off x="5791200" y="5715000"/>
            <a:ext cx="228600" cy="0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pl"/>
          </a:p>
        </p:txBody>
      </p:sp>
      <p:sp>
        <p:nvSpPr>
          <p:cNvPr id="15402" name="Line 45"/>
          <p:cNvSpPr>
            <a:spLocks noChangeShapeType="1"/>
          </p:cNvSpPr>
          <p:nvPr/>
        </p:nvSpPr>
        <p:spPr bwMode="auto">
          <a:xfrm flipV="1">
            <a:off x="6019800" y="5486400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pl"/>
          </a:p>
        </p:txBody>
      </p:sp>
      <p:sp>
        <p:nvSpPr>
          <p:cNvPr id="15403" name="Line 46"/>
          <p:cNvSpPr>
            <a:spLocks noChangeShapeType="1"/>
          </p:cNvSpPr>
          <p:nvPr/>
        </p:nvSpPr>
        <p:spPr bwMode="auto">
          <a:xfrm>
            <a:off x="6019800" y="5486400"/>
            <a:ext cx="228600" cy="0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pl"/>
          </a:p>
        </p:txBody>
      </p:sp>
      <p:sp>
        <p:nvSpPr>
          <p:cNvPr id="15404" name="Line 47"/>
          <p:cNvSpPr>
            <a:spLocks noChangeShapeType="1"/>
          </p:cNvSpPr>
          <p:nvPr/>
        </p:nvSpPr>
        <p:spPr bwMode="auto">
          <a:xfrm>
            <a:off x="6248400" y="5486400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pl"/>
          </a:p>
        </p:txBody>
      </p:sp>
      <p:sp>
        <p:nvSpPr>
          <p:cNvPr id="15405" name="Line 48"/>
          <p:cNvSpPr>
            <a:spLocks noChangeShapeType="1"/>
          </p:cNvSpPr>
          <p:nvPr/>
        </p:nvSpPr>
        <p:spPr bwMode="auto">
          <a:xfrm>
            <a:off x="6248400" y="5715000"/>
            <a:ext cx="304800" cy="0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pl"/>
          </a:p>
        </p:txBody>
      </p:sp>
      <p:sp>
        <p:nvSpPr>
          <p:cNvPr id="15406" name="Line 49"/>
          <p:cNvSpPr>
            <a:spLocks noChangeShapeType="1"/>
          </p:cNvSpPr>
          <p:nvPr/>
        </p:nvSpPr>
        <p:spPr bwMode="auto">
          <a:xfrm flipV="1">
            <a:off x="6553200" y="5486400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pl"/>
          </a:p>
        </p:txBody>
      </p:sp>
      <p:sp>
        <p:nvSpPr>
          <p:cNvPr id="15407" name="Line 50"/>
          <p:cNvSpPr>
            <a:spLocks noChangeShapeType="1"/>
          </p:cNvSpPr>
          <p:nvPr/>
        </p:nvSpPr>
        <p:spPr bwMode="auto">
          <a:xfrm>
            <a:off x="6553200" y="5486400"/>
            <a:ext cx="228600" cy="0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pl"/>
          </a:p>
        </p:txBody>
      </p:sp>
      <p:sp>
        <p:nvSpPr>
          <p:cNvPr id="15408" name="Line 51"/>
          <p:cNvSpPr>
            <a:spLocks noChangeShapeType="1"/>
          </p:cNvSpPr>
          <p:nvPr/>
        </p:nvSpPr>
        <p:spPr bwMode="auto">
          <a:xfrm>
            <a:off x="6781800" y="5486400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pl"/>
          </a:p>
        </p:txBody>
      </p:sp>
      <p:sp>
        <p:nvSpPr>
          <p:cNvPr id="15409" name="Line 52"/>
          <p:cNvSpPr>
            <a:spLocks noChangeShapeType="1"/>
          </p:cNvSpPr>
          <p:nvPr/>
        </p:nvSpPr>
        <p:spPr bwMode="auto">
          <a:xfrm>
            <a:off x="6781800" y="5715000"/>
            <a:ext cx="228600" cy="0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69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419" y="762000"/>
            <a:ext cx="8964381" cy="50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791400"/>
            <a:ext cx="9028422" cy="507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054"/>
          <p:cNvSpPr>
            <a:spLocks noChangeArrowheads="1"/>
          </p:cNvSpPr>
          <p:nvPr/>
        </p:nvSpPr>
        <p:spPr bwMode="auto">
          <a:xfrm>
            <a:off x="0" y="1752600"/>
            <a:ext cx="9144000" cy="3505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"/>
          </a:p>
        </p:txBody>
      </p:sp>
      <p:sp>
        <p:nvSpPr>
          <p:cNvPr id="18435" name="Rectangle 1026"/>
          <p:cNvSpPr>
            <a:spLocks noGrp="1" noChangeArrowheads="1"/>
          </p:cNvSpPr>
          <p:nvPr>
            <p:ph type="title"/>
          </p:nvPr>
        </p:nvSpPr>
        <p:spPr>
          <a:xfrm>
            <a:off x="914400" y="228600"/>
            <a:ext cx="8077200" cy="1143000"/>
          </a:xfrm>
        </p:spPr>
        <p:txBody>
          <a:bodyPr/>
          <a:lstStyle/>
          <a:p>
            <a:pPr rtl="0"/>
            <a:r>
              <a:rPr lang="pl" sz="3200" b="0" i="0" u="none" dirty="0">
                <a:cs typeface="Times New Roman" charset="0"/>
              </a:rPr>
              <a:t>Telefon = tylko 37% zakresu dźwięków  emitowanych przez głos ludzki </a:t>
            </a:r>
          </a:p>
        </p:txBody>
      </p:sp>
      <p:sp>
        <p:nvSpPr>
          <p:cNvPr id="18436" name="Line 1034"/>
          <p:cNvSpPr>
            <a:spLocks noChangeShapeType="1"/>
          </p:cNvSpPr>
          <p:nvPr/>
        </p:nvSpPr>
        <p:spPr bwMode="auto">
          <a:xfrm>
            <a:off x="1143000" y="2819400"/>
            <a:ext cx="7543800" cy="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"/>
          </a:p>
        </p:txBody>
      </p:sp>
      <p:sp>
        <p:nvSpPr>
          <p:cNvPr id="18437" name="Line 1030"/>
          <p:cNvSpPr>
            <a:spLocks noChangeShapeType="1"/>
          </p:cNvSpPr>
          <p:nvPr/>
        </p:nvSpPr>
        <p:spPr bwMode="auto">
          <a:xfrm>
            <a:off x="1828800" y="3581400"/>
            <a:ext cx="32004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"/>
          </a:p>
        </p:txBody>
      </p:sp>
      <p:sp>
        <p:nvSpPr>
          <p:cNvPr id="18438" name="Line 1027"/>
          <p:cNvSpPr>
            <a:spLocks noChangeShapeType="1"/>
          </p:cNvSpPr>
          <p:nvPr/>
        </p:nvSpPr>
        <p:spPr bwMode="auto">
          <a:xfrm>
            <a:off x="2209800" y="4343400"/>
            <a:ext cx="1004888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"/>
          </a:p>
        </p:txBody>
      </p:sp>
      <p:sp>
        <p:nvSpPr>
          <p:cNvPr id="18439" name="Rectangle 1038"/>
          <p:cNvSpPr>
            <a:spLocks noChangeArrowheads="1"/>
          </p:cNvSpPr>
          <p:nvPr/>
        </p:nvSpPr>
        <p:spPr bwMode="auto">
          <a:xfrm>
            <a:off x="23813" y="2765425"/>
            <a:ext cx="9144000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rtl="0"/>
            <a:r>
              <a:rPr lang="pl" sz="1200" b="0" i="0" u="none">
                <a:latin typeface="Arial" charset="0"/>
                <a:cs typeface="Times New Roman" charset="0"/>
              </a:rPr>
              <a:t> </a:t>
            </a:r>
            <a:endParaRPr lang="pl" sz="1000">
              <a:latin typeface="Arial" charset="0"/>
              <a:cs typeface="Times New Roman" charset="0"/>
            </a:endParaRPr>
          </a:p>
          <a:p>
            <a:pPr algn="l" rtl="0" eaLnBrk="0" hangingPunct="0"/>
            <a:endParaRPr lang="pl">
              <a:latin typeface="Arial" charset="0"/>
            </a:endParaRPr>
          </a:p>
        </p:txBody>
      </p:sp>
      <p:sp>
        <p:nvSpPr>
          <p:cNvPr id="18440" name="Rectangle 1039"/>
          <p:cNvSpPr>
            <a:spLocks noChangeArrowheads="1"/>
          </p:cNvSpPr>
          <p:nvPr/>
        </p:nvSpPr>
        <p:spPr bwMode="auto">
          <a:xfrm>
            <a:off x="228600" y="2514600"/>
            <a:ext cx="13716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rtl="0"/>
            <a:r>
              <a:rPr lang="pl" sz="2600" b="1" i="0" u="none" dirty="0">
                <a:latin typeface="Arial" charset="0"/>
                <a:cs typeface="Times New Roman" charset="0"/>
              </a:rPr>
              <a:t>Ucho</a:t>
            </a:r>
            <a:r>
              <a:rPr lang="pl" sz="1200" b="0" i="0" u="none" dirty="0">
                <a:latin typeface="Arial" charset="0"/>
                <a:cs typeface="Times New Roman" charset="0"/>
              </a:rPr>
              <a:t> </a:t>
            </a:r>
            <a:endParaRPr lang="pl" dirty="0">
              <a:latin typeface="Arial" charset="0"/>
            </a:endParaRPr>
          </a:p>
        </p:txBody>
      </p:sp>
      <p:sp>
        <p:nvSpPr>
          <p:cNvPr id="18441" name="Rectangle 1041"/>
          <p:cNvSpPr>
            <a:spLocks noChangeArrowheads="1"/>
          </p:cNvSpPr>
          <p:nvPr/>
        </p:nvSpPr>
        <p:spPr bwMode="auto">
          <a:xfrm>
            <a:off x="228600" y="3276600"/>
            <a:ext cx="16764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rtl="0"/>
            <a:r>
              <a:rPr lang="pl" sz="2600" b="1" i="0" u="none" dirty="0">
                <a:latin typeface="Arial" charset="0"/>
                <a:cs typeface="Times New Roman" charset="0"/>
              </a:rPr>
              <a:t>Głos</a:t>
            </a:r>
            <a:r>
              <a:rPr lang="pl" sz="1200" b="0" i="0" u="none" dirty="0">
                <a:latin typeface="Arial" charset="0"/>
                <a:cs typeface="Times New Roman" charset="0"/>
              </a:rPr>
              <a:t>	</a:t>
            </a:r>
            <a:endParaRPr lang="pl" dirty="0">
              <a:latin typeface="Arial" charset="0"/>
            </a:endParaRPr>
          </a:p>
        </p:txBody>
      </p:sp>
      <p:sp>
        <p:nvSpPr>
          <p:cNvPr id="18442" name="Rectangle 1042"/>
          <p:cNvSpPr>
            <a:spLocks noChangeArrowheads="1"/>
          </p:cNvSpPr>
          <p:nvPr/>
        </p:nvSpPr>
        <p:spPr bwMode="auto">
          <a:xfrm>
            <a:off x="0" y="3733800"/>
            <a:ext cx="1295400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rtl="0"/>
            <a:r>
              <a:rPr lang="pl" sz="1200" b="0" i="0" u="none">
                <a:latin typeface="Arial" charset="0"/>
                <a:cs typeface="Times New Roman" charset="0"/>
              </a:rPr>
              <a:t> </a:t>
            </a:r>
            <a:endParaRPr lang="pl" sz="1000">
              <a:latin typeface="Arial" charset="0"/>
              <a:cs typeface="Times New Roman" charset="0"/>
            </a:endParaRPr>
          </a:p>
          <a:p>
            <a:pPr algn="l" rtl="0" eaLnBrk="0" hangingPunct="0"/>
            <a:endParaRPr lang="pl">
              <a:latin typeface="Arial" charset="0"/>
            </a:endParaRPr>
          </a:p>
        </p:txBody>
      </p:sp>
      <p:sp>
        <p:nvSpPr>
          <p:cNvPr id="18443" name="Rectangle 1043"/>
          <p:cNvSpPr>
            <a:spLocks noChangeArrowheads="1"/>
          </p:cNvSpPr>
          <p:nvPr/>
        </p:nvSpPr>
        <p:spPr bwMode="auto">
          <a:xfrm>
            <a:off x="228600" y="4114800"/>
            <a:ext cx="16764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rtl="0"/>
            <a:r>
              <a:rPr lang="pl" sz="2600" b="1" i="0" u="none" dirty="0">
                <a:latin typeface="Arial" charset="0"/>
                <a:cs typeface="Times New Roman" charset="0"/>
              </a:rPr>
              <a:t>Telefon</a:t>
            </a:r>
            <a:endParaRPr lang="pl" sz="2600" dirty="0">
              <a:latin typeface="Arial" charset="0"/>
            </a:endParaRPr>
          </a:p>
        </p:txBody>
      </p:sp>
      <p:sp>
        <p:nvSpPr>
          <p:cNvPr id="18444" name="Rectangle 1044"/>
          <p:cNvSpPr>
            <a:spLocks noChangeArrowheads="1"/>
          </p:cNvSpPr>
          <p:nvPr/>
        </p:nvSpPr>
        <p:spPr bwMode="auto">
          <a:xfrm>
            <a:off x="0" y="1905000"/>
            <a:ext cx="8839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rtl="0"/>
            <a:r>
              <a:rPr lang="pl" sz="1400" b="1" i="0" u="none">
                <a:latin typeface="Arial" charset="0"/>
                <a:cs typeface="Times New Roman" charset="0"/>
              </a:rPr>
              <a:t>     Hertz</a:t>
            </a:r>
            <a:r>
              <a:rPr lang="pl" sz="1400" b="0" i="0" u="none">
                <a:latin typeface="Arial" charset="0"/>
                <a:cs typeface="Times New Roman" charset="0"/>
              </a:rPr>
              <a:t>	</a:t>
            </a:r>
            <a:r>
              <a:rPr lang="pl" sz="1400" b="1" i="0" u="none">
                <a:latin typeface="Arial" charset="0"/>
                <a:cs typeface="Times New Roman" charset="0"/>
              </a:rPr>
              <a:t>20 50 100    300            4,000</a:t>
            </a:r>
            <a:r>
              <a:rPr lang="pl" sz="1400" b="0" i="0" u="none">
                <a:latin typeface="Arial" charset="0"/>
                <a:cs typeface="Times New Roman" charset="0"/>
              </a:rPr>
              <a:t>		</a:t>
            </a:r>
            <a:r>
              <a:rPr lang="pl" sz="1400" b="1" i="0" u="none">
                <a:latin typeface="Arial" charset="0"/>
                <a:cs typeface="Times New Roman" charset="0"/>
              </a:rPr>
              <a:t>10,000</a:t>
            </a:r>
            <a:r>
              <a:rPr lang="pl" sz="1400" b="0" i="0" u="none">
                <a:latin typeface="Arial" charset="0"/>
                <a:cs typeface="Times New Roman" charset="0"/>
              </a:rPr>
              <a:t>		</a:t>
            </a:r>
            <a:r>
              <a:rPr lang="pl" sz="1400" b="1" i="0" u="none">
                <a:latin typeface="Arial" charset="0"/>
                <a:cs typeface="Times New Roman" charset="0"/>
              </a:rPr>
              <a:t>15,000</a:t>
            </a:r>
            <a:r>
              <a:rPr lang="pl" sz="1400" b="0" i="0" u="none">
                <a:latin typeface="Arial" charset="0"/>
                <a:cs typeface="Times New Roman" charset="0"/>
              </a:rPr>
              <a:t>	</a:t>
            </a:r>
            <a:r>
              <a:rPr lang="pl" sz="1400" b="1" i="0" u="none">
                <a:latin typeface="Arial" charset="0"/>
                <a:cs typeface="Times New Roman" charset="0"/>
              </a:rPr>
              <a:t>               20,000</a:t>
            </a:r>
            <a:r>
              <a:rPr lang="pl" sz="1400" b="0" i="0" u="none">
                <a:latin typeface="Arial" charset="0"/>
              </a:rPr>
              <a:t> </a:t>
            </a:r>
          </a:p>
        </p:txBody>
      </p:sp>
      <p:sp>
        <p:nvSpPr>
          <p:cNvPr id="18445" name="Text Box 1045"/>
          <p:cNvSpPr txBox="1">
            <a:spLocks noChangeArrowheads="1"/>
          </p:cNvSpPr>
          <p:nvPr/>
        </p:nvSpPr>
        <p:spPr bwMode="auto">
          <a:xfrm>
            <a:off x="381000" y="5257800"/>
            <a:ext cx="8077200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pl" sz="2000" b="0" i="0" u="none" dirty="0">
                <a:latin typeface="+mn-lt"/>
                <a:cs typeface="Times New Roman" charset="0"/>
              </a:rPr>
              <a:t>Trudno w niektórych rozmowach telefonicznych wykryć subtelne różnice pomiędzy emocjami takimi jak podekscytowanie i poruszenie lub znudzenie i zrelaksowanie -- zwłaszcza bez kontaktu wzrokowego   </a:t>
            </a:r>
            <a:r>
              <a:rPr lang="pl" sz="2800" b="0" i="0" u="none" dirty="0">
                <a:latin typeface="+mn-lt"/>
                <a:cs typeface="Times New Roman" charset="0"/>
              </a:rPr>
              <a:t> </a:t>
            </a:r>
          </a:p>
        </p:txBody>
      </p:sp>
      <p:sp>
        <p:nvSpPr>
          <p:cNvPr id="18446" name="Rectangle 1047"/>
          <p:cNvSpPr>
            <a:spLocks noChangeArrowheads="1"/>
          </p:cNvSpPr>
          <p:nvPr/>
        </p:nvSpPr>
        <p:spPr bwMode="auto">
          <a:xfrm>
            <a:off x="3829050" y="26670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pl"/>
          </a:p>
        </p:txBody>
      </p:sp>
      <p:pic>
        <p:nvPicPr>
          <p:cNvPr id="18447" name="Picture 1046" descr="PHTALKC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3048000"/>
            <a:ext cx="20955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48" name="Line 1048"/>
          <p:cNvSpPr>
            <a:spLocks noChangeShapeType="1"/>
          </p:cNvSpPr>
          <p:nvPr/>
        </p:nvSpPr>
        <p:spPr bwMode="auto">
          <a:xfrm>
            <a:off x="1143000" y="2590800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pl"/>
          </a:p>
        </p:txBody>
      </p:sp>
      <p:sp>
        <p:nvSpPr>
          <p:cNvPr id="18449" name="Line 1049"/>
          <p:cNvSpPr>
            <a:spLocks noChangeShapeType="1"/>
          </p:cNvSpPr>
          <p:nvPr/>
        </p:nvSpPr>
        <p:spPr bwMode="auto">
          <a:xfrm>
            <a:off x="8686800" y="2590800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pl"/>
          </a:p>
        </p:txBody>
      </p:sp>
      <p:sp>
        <p:nvSpPr>
          <p:cNvPr id="18450" name="Line 1050"/>
          <p:cNvSpPr>
            <a:spLocks noChangeShapeType="1"/>
          </p:cNvSpPr>
          <p:nvPr/>
        </p:nvSpPr>
        <p:spPr bwMode="auto">
          <a:xfrm>
            <a:off x="1828800" y="34290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pl"/>
          </a:p>
        </p:txBody>
      </p:sp>
      <p:sp>
        <p:nvSpPr>
          <p:cNvPr id="18451" name="Line 1051"/>
          <p:cNvSpPr>
            <a:spLocks noChangeShapeType="1"/>
          </p:cNvSpPr>
          <p:nvPr/>
        </p:nvSpPr>
        <p:spPr bwMode="auto">
          <a:xfrm>
            <a:off x="5029200" y="34290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pl"/>
          </a:p>
        </p:txBody>
      </p:sp>
      <p:sp>
        <p:nvSpPr>
          <p:cNvPr id="18452" name="Line 1052"/>
          <p:cNvSpPr>
            <a:spLocks noChangeShapeType="1"/>
          </p:cNvSpPr>
          <p:nvPr/>
        </p:nvSpPr>
        <p:spPr bwMode="auto">
          <a:xfrm>
            <a:off x="2209800" y="41910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pl"/>
          </a:p>
        </p:txBody>
      </p:sp>
      <p:sp>
        <p:nvSpPr>
          <p:cNvPr id="18453" name="Line 1053"/>
          <p:cNvSpPr>
            <a:spLocks noChangeShapeType="1"/>
          </p:cNvSpPr>
          <p:nvPr/>
        </p:nvSpPr>
        <p:spPr bwMode="auto">
          <a:xfrm>
            <a:off x="3200400" y="41910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274638"/>
            <a:ext cx="8064500" cy="1143000"/>
          </a:xfrm>
        </p:spPr>
        <p:txBody>
          <a:bodyPr/>
          <a:lstStyle/>
          <a:p>
            <a:pPr rtl="0"/>
            <a:r>
              <a:rPr lang="pl" b="0" i="0" u="none" dirty="0"/>
              <a:t>Więcej charakterysytk związanych z wykorzystywaniem technologii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524000"/>
            <a:ext cx="8108950" cy="5334000"/>
          </a:xfrm>
        </p:spPr>
        <p:txBody>
          <a:bodyPr/>
          <a:lstStyle/>
          <a:p>
            <a:pPr algn="l" rtl="0"/>
            <a:r>
              <a:rPr lang="pl" b="0" i="0" u="none" dirty="0">
                <a:cs typeface="Times New Roman" charset="0"/>
              </a:rPr>
              <a:t>Różnice w rozmiarze i rozdzielczości ekranów komputerowych powodują, że niektóre teksty w formacie elektronicznym są trudne do odczytania. </a:t>
            </a:r>
          </a:p>
          <a:p>
            <a:pPr algn="l" rtl="0"/>
            <a:r>
              <a:rPr lang="pl" b="0" i="0" u="none" dirty="0">
                <a:cs typeface="Times New Roman" charset="0"/>
              </a:rPr>
              <a:t>Opóźnienia w wymiarze czasu/przestrzeni wiadomości e-mail. </a:t>
            </a:r>
          </a:p>
          <a:p>
            <a:pPr algn="l" rtl="0"/>
            <a:r>
              <a:rPr lang="pl" b="0" i="0" u="none" dirty="0">
                <a:cs typeface="Times New Roman" charset="0"/>
              </a:rPr>
              <a:t>Zredukowane kontakty </a:t>
            </a:r>
            <a:r>
              <a:rPr lang="pl" b="1" i="0" u="sng" dirty="0">
                <a:cs typeface="Times New Roman" charset="0"/>
              </a:rPr>
              <a:t>formalne</a:t>
            </a:r>
            <a:r>
              <a:rPr lang="pl" b="0" i="0" u="none" dirty="0">
                <a:cs typeface="Times New Roman" charset="0"/>
              </a:rPr>
              <a:t> pomiędzy kierownikami a pracownikami</a:t>
            </a:r>
          </a:p>
          <a:p>
            <a:pPr algn="l" rtl="0"/>
            <a:r>
              <a:rPr lang="pl" b="0" i="0" u="none" dirty="0">
                <a:cs typeface="Times New Roman" charset="0"/>
              </a:rPr>
              <a:t>Zredukowane kontakty </a:t>
            </a:r>
            <a:r>
              <a:rPr lang="pl" b="1" i="0" u="sng" dirty="0">
                <a:cs typeface="Times New Roman" charset="0"/>
              </a:rPr>
              <a:t>nieformalne</a:t>
            </a:r>
            <a:r>
              <a:rPr lang="pl" b="0" i="0" u="none" dirty="0">
                <a:cs typeface="Times New Roman" charset="0"/>
              </a:rPr>
              <a:t>, które mają miejsce w tradycyjnych środowiskach biurowych.</a:t>
            </a:r>
          </a:p>
          <a:p>
            <a:pPr lvl="1" algn="l" rtl="0"/>
            <a:r>
              <a:rPr lang="pl" sz="2200" b="0" i="0" u="none" dirty="0">
                <a:cs typeface="Times New Roman" charset="0"/>
              </a:rPr>
              <a:t>Redukcja umiejętności przyswajania „niepisanej” wiedzy przez wirtualnych współpracowników. </a:t>
            </a:r>
            <a:endParaRPr lang="pl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685800"/>
            <a:ext cx="8162925" cy="762000"/>
          </a:xfrm>
        </p:spPr>
        <p:txBody>
          <a:bodyPr>
            <a:normAutofit/>
          </a:bodyPr>
          <a:lstStyle/>
          <a:p>
            <a:pPr rtl="0"/>
            <a:r>
              <a:rPr lang="pl" sz="4400" b="0" i="0" u="none"/>
              <a:t>Więcej charakterystyk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524000"/>
            <a:ext cx="8001000" cy="4876800"/>
          </a:xfrm>
        </p:spPr>
        <p:txBody>
          <a:bodyPr/>
          <a:lstStyle/>
          <a:p>
            <a:pPr algn="l" rtl="0"/>
            <a:r>
              <a:rPr lang="pl" sz="2800" b="0" i="0" u="none">
                <a:cs typeface="Times New Roman" charset="0"/>
              </a:rPr>
              <a:t>Zachodzące interakcje są zmieniane; </a:t>
            </a:r>
          </a:p>
          <a:p>
            <a:pPr lvl="1" algn="l" rtl="0"/>
            <a:r>
              <a:rPr lang="pl" sz="2400" b="0" i="0" u="none">
                <a:cs typeface="Times New Roman" charset="0"/>
              </a:rPr>
              <a:t>Może to prowadzić do obiektyzowania „wirtualnych” innych powodując nienaturalną wrogość i alienację (np. „flaming”)</a:t>
            </a:r>
          </a:p>
          <a:p>
            <a:pPr lvl="1" algn="l" rtl="0"/>
            <a:r>
              <a:rPr lang="pl" sz="2400" b="0" i="0" u="none">
                <a:cs typeface="Times New Roman" charset="0"/>
              </a:rPr>
              <a:t>W innych przypadkach może prowadzić do zbytniej bliskości.</a:t>
            </a:r>
          </a:p>
          <a:p>
            <a:pPr algn="l" rtl="0"/>
            <a:endParaRPr/>
          </a:p>
          <a:p>
            <a:pPr algn="l" rtl="0"/>
            <a:r>
              <a:rPr lang="pl" sz="2800" b="0" i="0" u="none">
                <a:cs typeface="Times New Roman" charset="0"/>
              </a:rPr>
              <a:t>Mniej okazji do dzielenia się lub modelowania podejścia do pracy przez współpracowników </a:t>
            </a:r>
            <a:endParaRPr lang="pl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871538" y="609600"/>
            <a:ext cx="8162925" cy="762000"/>
          </a:xfrm>
        </p:spPr>
        <p:txBody>
          <a:bodyPr>
            <a:normAutofit/>
          </a:bodyPr>
          <a:lstStyle/>
          <a:p>
            <a:pPr rtl="0"/>
            <a:r>
              <a:rPr lang="pl" b="0" i="0" u="none" dirty="0"/>
              <a:t>Wirtualna praca to:</a:t>
            </a:r>
            <a:endParaRPr lang="pl" dirty="0" smtClean="0"/>
          </a:p>
        </p:txBody>
      </p:sp>
      <p:sp>
        <p:nvSpPr>
          <p:cNvPr id="21507" name="Rectangle 1027"/>
          <p:cNvSpPr>
            <a:spLocks noGrp="1" noChangeArrowheads="1"/>
          </p:cNvSpPr>
          <p:nvPr>
            <p:ph idx="1"/>
          </p:nvPr>
        </p:nvSpPr>
        <p:spPr>
          <a:xfrm>
            <a:off x="914400" y="1600200"/>
            <a:ext cx="8001000" cy="4953000"/>
          </a:xfrm>
        </p:spPr>
        <p:txBody>
          <a:bodyPr/>
          <a:lstStyle/>
          <a:p>
            <a:pPr algn="l" rtl="0"/>
            <a:r>
              <a:rPr lang="pl" b="0" i="0" u="none" dirty="0"/>
              <a:t>Więcej samotności</a:t>
            </a:r>
          </a:p>
          <a:p>
            <a:pPr algn="l" rtl="0"/>
            <a:r>
              <a:rPr lang="pl" b="0" i="0" u="none" dirty="0"/>
              <a:t>Mniej (określanej „z zewnątrz”) struktury</a:t>
            </a:r>
          </a:p>
          <a:p>
            <a:pPr algn="l" rtl="0"/>
            <a:r>
              <a:rPr lang="pl" b="0" i="0" u="none" dirty="0"/>
              <a:t>Większa niejasność</a:t>
            </a:r>
          </a:p>
          <a:p>
            <a:pPr lvl="1" algn="l" rtl="0"/>
            <a:r>
              <a:rPr lang="pl" b="0" i="0" u="none" dirty="0"/>
              <a:t>Zależna od użytego medium o różnym poziomie „bogactwa”</a:t>
            </a:r>
          </a:p>
          <a:p>
            <a:pPr lvl="2" algn="l" rtl="0"/>
            <a:r>
              <a:rPr lang="pl" b="0" i="0" u="none" dirty="0"/>
              <a:t>Im bardziej medium przypomina kontakt twarzą w twarz, tym jest bogatsze.</a:t>
            </a:r>
          </a:p>
          <a:p>
            <a:pPr lvl="2" algn="l" rtl="0"/>
            <a:r>
              <a:rPr lang="pl" b="0" i="0" u="none" dirty="0"/>
              <a:t>Bardziej ubogie media w większym stopniu ograniczają interakcję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274638"/>
            <a:ext cx="8064500" cy="1143000"/>
          </a:xfrm>
        </p:spPr>
        <p:txBody>
          <a:bodyPr>
            <a:noAutofit/>
          </a:bodyPr>
          <a:lstStyle/>
          <a:p>
            <a:pPr rtl="0"/>
            <a:r>
              <a:rPr lang="pl" b="0" i="0" u="none" dirty="0"/>
              <a:t>Ludzie w różny sposób odbierają to zjawisko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676400"/>
            <a:ext cx="8153400" cy="4495800"/>
          </a:xfrm>
        </p:spPr>
        <p:txBody>
          <a:bodyPr/>
          <a:lstStyle/>
          <a:p>
            <a:pPr algn="l" rtl="0"/>
            <a:r>
              <a:rPr lang="pl" b="0" i="0" u="none" dirty="0"/>
              <a:t>Niektórzy zgłaszają poczucie izolacji i odległości</a:t>
            </a:r>
          </a:p>
          <a:p>
            <a:pPr algn="l" rtl="0"/>
            <a:r>
              <a:rPr lang="pl" b="0" i="0" u="none" dirty="0"/>
              <a:t>Inni zgłaszają poczucie większej elastyczności i swobody</a:t>
            </a:r>
          </a:p>
          <a:p>
            <a:pPr algn="l" rtl="0"/>
            <a:r>
              <a:rPr lang="pl" b="0" i="0" u="none" dirty="0"/>
              <a:t>Co wpływa na różne perspektywy z jakich patrzymy na to samo zjawisko?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609600"/>
            <a:ext cx="8162925" cy="762000"/>
          </a:xfrm>
        </p:spPr>
        <p:txBody>
          <a:bodyPr>
            <a:noAutofit/>
          </a:bodyPr>
          <a:lstStyle/>
          <a:p>
            <a:pPr rtl="0"/>
            <a:r>
              <a:rPr lang="pl" sz="4800" b="0" i="0" u="none"/>
              <a:t>Style poznawcze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676400"/>
            <a:ext cx="8077200" cy="4495800"/>
          </a:xfrm>
        </p:spPr>
        <p:txBody>
          <a:bodyPr/>
          <a:lstStyle/>
          <a:p>
            <a:pPr algn="l" rtl="0">
              <a:lnSpc>
                <a:spcPct val="90000"/>
              </a:lnSpc>
            </a:pPr>
            <a:r>
              <a:rPr lang="pl" sz="2800" b="0" i="0" u="none" dirty="0"/>
              <a:t>Nie są takie same jak umiejętności lub IQ</a:t>
            </a:r>
          </a:p>
          <a:p>
            <a:pPr algn="l" rtl="0">
              <a:lnSpc>
                <a:spcPct val="90000"/>
              </a:lnSpc>
            </a:pPr>
            <a:endParaRPr lang="pl" sz="1800" dirty="0" smtClean="0"/>
          </a:p>
          <a:p>
            <a:pPr algn="l" rtl="0">
              <a:lnSpc>
                <a:spcPct val="90000"/>
              </a:lnSpc>
            </a:pPr>
            <a:r>
              <a:rPr lang="pl" sz="2800" b="0" i="0" u="none" dirty="0"/>
              <a:t>Sposoby gromadzenia i konceptualizacji informacji</a:t>
            </a: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endParaRPr lang="pl" sz="1800" dirty="0" smtClean="0"/>
          </a:p>
          <a:p>
            <a:pPr algn="l" rtl="0">
              <a:lnSpc>
                <a:spcPct val="90000"/>
              </a:lnSpc>
            </a:pPr>
            <a:r>
              <a:rPr lang="pl" sz="2800" b="0" i="0" u="none" dirty="0"/>
              <a:t>W części genetyczne, w części środowiskowe - tak jak interakcja (epigeneza)</a:t>
            </a: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endParaRPr lang="pl" sz="2800" dirty="0" smtClean="0"/>
          </a:p>
          <a:p>
            <a:pPr algn="l" rtl="0">
              <a:lnSpc>
                <a:spcPct val="90000"/>
              </a:lnSpc>
            </a:pPr>
            <a:r>
              <a:rPr lang="pl" sz="2800" b="0" i="1" u="none" dirty="0"/>
              <a:t>Wiele teorii z których większość obumarła - oprócz teorii Stenberga (1997) „theory of mental self-government”</a:t>
            </a:r>
            <a:endParaRPr lang="pl" sz="2800" dirty="0" smtClean="0"/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endParaRPr lang="pl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8305800" cy="1311275"/>
          </a:xfrm>
        </p:spPr>
        <p:txBody>
          <a:bodyPr>
            <a:normAutofit/>
          </a:bodyPr>
          <a:lstStyle/>
          <a:p>
            <a:pPr rtl="0"/>
            <a:r>
              <a:rPr lang="pl" sz="3600" b="0" i="0" u="none" dirty="0" smtClean="0"/>
              <a:t>Zachowania ludzkie są interakcją</a:t>
            </a:r>
            <a:r>
              <a:rPr lang="pl" sz="3600" b="0" i="0" u="none" dirty="0"/>
              <a:t>! </a:t>
            </a:r>
          </a:p>
        </p:txBody>
      </p:sp>
      <p:sp>
        <p:nvSpPr>
          <p:cNvPr id="6147" name="Rectangle 1027"/>
          <p:cNvSpPr>
            <a:spLocks noGrp="1" noChangeArrowheads="1"/>
          </p:cNvSpPr>
          <p:nvPr>
            <p:ph idx="1"/>
          </p:nvPr>
        </p:nvSpPr>
        <p:spPr>
          <a:xfrm>
            <a:off x="533400" y="1524000"/>
            <a:ext cx="8458200" cy="1524000"/>
          </a:xfrm>
        </p:spPr>
        <p:txBody>
          <a:bodyPr/>
          <a:lstStyle/>
          <a:p>
            <a:pPr algn="l" rtl="0"/>
            <a:r>
              <a:rPr lang="pl" b="0" i="0" u="none" dirty="0" smtClean="0"/>
              <a:t>Zachowania ludzkie nie mogą </a:t>
            </a:r>
            <a:r>
              <a:rPr lang="pl" b="0" i="0" u="none" dirty="0"/>
              <a:t>być rozważane w izolacji od środowiska (społecznego)</a:t>
            </a:r>
          </a:p>
          <a:p>
            <a:pPr algn="l" rtl="0"/>
            <a:r>
              <a:rPr lang="pl" b="0" i="0" u="none" dirty="0"/>
              <a:t>teoria „P-E fit”, teoria wpływu społecznego, teoria tożsamości społecznej, teoria planowanego działania i planowanego zachowania...</a:t>
            </a:r>
          </a:p>
        </p:txBody>
      </p:sp>
      <p:sp>
        <p:nvSpPr>
          <p:cNvPr id="6148" name="Text Box 1028"/>
          <p:cNvSpPr txBox="1">
            <a:spLocks noChangeArrowheads="1"/>
          </p:cNvSpPr>
          <p:nvPr/>
        </p:nvSpPr>
        <p:spPr bwMode="auto">
          <a:xfrm>
            <a:off x="3810000" y="38100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rtl="0" eaLnBrk="1" hangingPunct="1">
              <a:spcBef>
                <a:spcPct val="50000"/>
              </a:spcBef>
            </a:pPr>
            <a:r>
              <a:rPr lang="pl" b="1" i="0" u="none">
                <a:solidFill>
                  <a:srgbClr val="FF3300"/>
                </a:solidFill>
                <a:latin typeface="Arial" charset="0"/>
              </a:rPr>
              <a:t>Osoba</a:t>
            </a:r>
          </a:p>
        </p:txBody>
      </p:sp>
      <p:sp>
        <p:nvSpPr>
          <p:cNvPr id="6149" name="Text Box 1029"/>
          <p:cNvSpPr txBox="1">
            <a:spLocks noChangeArrowheads="1"/>
          </p:cNvSpPr>
          <p:nvPr/>
        </p:nvSpPr>
        <p:spPr bwMode="auto">
          <a:xfrm>
            <a:off x="1066800" y="5334000"/>
            <a:ext cx="205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 rtl="0" eaLnBrk="1" hangingPunct="1">
              <a:spcBef>
                <a:spcPct val="50000"/>
              </a:spcBef>
            </a:pPr>
            <a:r>
              <a:rPr lang="pl" b="1" i="0" u="none">
                <a:solidFill>
                  <a:srgbClr val="0000FF"/>
                </a:solidFill>
                <a:latin typeface="Arial" charset="0"/>
              </a:rPr>
              <a:t>Środowisko</a:t>
            </a:r>
          </a:p>
        </p:txBody>
      </p:sp>
      <p:sp>
        <p:nvSpPr>
          <p:cNvPr id="6150" name="Text Box 1030"/>
          <p:cNvSpPr txBox="1">
            <a:spLocks noChangeArrowheads="1"/>
          </p:cNvSpPr>
          <p:nvPr/>
        </p:nvSpPr>
        <p:spPr bwMode="auto">
          <a:xfrm>
            <a:off x="6096000" y="5334000"/>
            <a:ext cx="205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pl" b="1" i="0" u="none">
                <a:solidFill>
                  <a:srgbClr val="009900"/>
                </a:solidFill>
                <a:latin typeface="Arial" charset="0"/>
              </a:rPr>
              <a:t>Zachowanie</a:t>
            </a:r>
          </a:p>
        </p:txBody>
      </p:sp>
      <p:sp>
        <p:nvSpPr>
          <p:cNvPr id="6151" name="Line 1031"/>
          <p:cNvSpPr>
            <a:spLocks noChangeShapeType="1"/>
          </p:cNvSpPr>
          <p:nvPr/>
        </p:nvSpPr>
        <p:spPr bwMode="auto">
          <a:xfrm flipH="1">
            <a:off x="3048000" y="4267200"/>
            <a:ext cx="1295400" cy="1066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"/>
          </a:p>
        </p:txBody>
      </p:sp>
      <p:sp>
        <p:nvSpPr>
          <p:cNvPr id="6152" name="Line 1032"/>
          <p:cNvSpPr>
            <a:spLocks noChangeShapeType="1"/>
          </p:cNvSpPr>
          <p:nvPr/>
        </p:nvSpPr>
        <p:spPr bwMode="auto">
          <a:xfrm>
            <a:off x="4572000" y="4267200"/>
            <a:ext cx="1524000" cy="990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"/>
          </a:p>
        </p:txBody>
      </p:sp>
      <p:sp>
        <p:nvSpPr>
          <p:cNvPr id="6153" name="Line 1033"/>
          <p:cNvSpPr>
            <a:spLocks noChangeShapeType="1"/>
          </p:cNvSpPr>
          <p:nvPr/>
        </p:nvSpPr>
        <p:spPr bwMode="auto">
          <a:xfrm>
            <a:off x="3276600" y="5562600"/>
            <a:ext cx="2667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"/>
          </a:p>
        </p:txBody>
      </p:sp>
      <p:sp>
        <p:nvSpPr>
          <p:cNvPr id="6154" name="Rectangle 1034"/>
          <p:cNvSpPr>
            <a:spLocks noChangeArrowheads="1"/>
          </p:cNvSpPr>
          <p:nvPr/>
        </p:nvSpPr>
        <p:spPr bwMode="auto">
          <a:xfrm>
            <a:off x="1060450" y="5842000"/>
            <a:ext cx="7353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rtl="0"/>
            <a:r>
              <a:rPr lang="pl" b="0" i="0" u="none" dirty="0"/>
              <a:t>Model potrójnego oddziaływania Bandury (1986)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609600"/>
            <a:ext cx="8162925" cy="762000"/>
          </a:xfrm>
        </p:spPr>
        <p:txBody>
          <a:bodyPr/>
          <a:lstStyle/>
          <a:p>
            <a:pPr rtl="0"/>
            <a:r>
              <a:rPr lang="pl" sz="6000" b="0" i="0" u="none"/>
              <a:t>Zakres</a:t>
            </a:r>
          </a:p>
        </p:txBody>
      </p:sp>
      <p:graphicFrame>
        <p:nvGraphicFramePr>
          <p:cNvPr id="24579" name="Object 3"/>
          <p:cNvGraphicFramePr>
            <a:graphicFrameLocks noChangeAspect="1"/>
          </p:cNvGraphicFramePr>
          <p:nvPr/>
        </p:nvGraphicFramePr>
        <p:xfrm>
          <a:off x="1143000" y="3133725"/>
          <a:ext cx="3276600" cy="2809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8" name="Clip" r:id="rId3" imgW="4540250" imgH="3497263" progId="">
                  <p:embed/>
                </p:oleObj>
              </mc:Choice>
              <mc:Fallback>
                <p:oleObj name="Clip" r:id="rId3" imgW="4540250" imgH="3497263" progId="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3133725"/>
                        <a:ext cx="3276600" cy="2809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0" name="AutoShape 11"/>
          <p:cNvSpPr>
            <a:spLocks noChangeArrowheads="1"/>
          </p:cNvSpPr>
          <p:nvPr/>
        </p:nvSpPr>
        <p:spPr bwMode="auto">
          <a:xfrm>
            <a:off x="4191000" y="2895600"/>
            <a:ext cx="1006475" cy="838200"/>
          </a:xfrm>
          <a:prstGeom prst="wedgeRoundRectCallout">
            <a:avLst>
              <a:gd name="adj1" fmla="val -88644"/>
              <a:gd name="adj2" fmla="val 56440"/>
              <a:gd name="adj3" fmla="val 16667"/>
            </a:avLst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l" rtl="0" eaLnBrk="0" hangingPunct="0"/>
            <a:r>
              <a:rPr lang="pl" sz="1600" b="1" i="0" u="none">
                <a:latin typeface="Times New Roman" charset="0"/>
              </a:rPr>
              <a:t>A co z tym...?</a:t>
            </a:r>
          </a:p>
        </p:txBody>
      </p:sp>
      <p:sp>
        <p:nvSpPr>
          <p:cNvPr id="24581" name="AutoShape 12"/>
          <p:cNvSpPr>
            <a:spLocks noChangeArrowheads="1"/>
          </p:cNvSpPr>
          <p:nvPr/>
        </p:nvSpPr>
        <p:spPr bwMode="auto">
          <a:xfrm>
            <a:off x="4495800" y="4191000"/>
            <a:ext cx="1219200" cy="990600"/>
          </a:xfrm>
          <a:prstGeom prst="wedgeRoundRectCallout">
            <a:avLst>
              <a:gd name="adj1" fmla="val -85940"/>
              <a:gd name="adj2" fmla="val 60579"/>
              <a:gd name="adj3" fmla="val 16667"/>
            </a:avLst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l" rtl="0" eaLnBrk="0" hangingPunct="0"/>
            <a:r>
              <a:rPr lang="pl" sz="1400" b="1" i="0" u="none" dirty="0">
                <a:latin typeface="Times New Roman" charset="0"/>
              </a:rPr>
              <a:t>Ale co, jeśli w ten sposób i tak ...?</a:t>
            </a:r>
          </a:p>
        </p:txBody>
      </p:sp>
      <p:sp>
        <p:nvSpPr>
          <p:cNvPr id="24582" name="Rectangle 13"/>
          <p:cNvSpPr>
            <a:spLocks noChangeArrowheads="1"/>
          </p:cNvSpPr>
          <p:nvPr/>
        </p:nvSpPr>
        <p:spPr bwMode="auto">
          <a:xfrm>
            <a:off x="990600" y="2133600"/>
            <a:ext cx="24384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rtl="0"/>
            <a:r>
              <a:rPr lang="pl" sz="2800" b="1" i="0" u="none" dirty="0">
                <a:latin typeface="Arial" charset="0"/>
              </a:rPr>
              <a:t>„Zewnętrzni”</a:t>
            </a:r>
          </a:p>
        </p:txBody>
      </p:sp>
      <p:sp>
        <p:nvSpPr>
          <p:cNvPr id="24583" name="Rectangle 16"/>
          <p:cNvSpPr>
            <a:spLocks noChangeArrowheads="1"/>
          </p:cNvSpPr>
          <p:nvPr/>
        </p:nvSpPr>
        <p:spPr bwMode="auto">
          <a:xfrm>
            <a:off x="609600" y="5943600"/>
            <a:ext cx="823109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rtl="0" eaLnBrk="0" hangingPunct="0"/>
            <a:r>
              <a:rPr lang="pl" b="0" i="0" u="sng" dirty="0">
                <a:cs typeface="Times New Roman" charset="0"/>
              </a:rPr>
              <a:t>Interakcja jest </a:t>
            </a:r>
            <a:r>
              <a:rPr lang="pl" b="0" i="0" u="sng">
                <a:cs typeface="Times New Roman" charset="0"/>
              </a:rPr>
              <a:t>środkiem </a:t>
            </a:r>
            <a:r>
              <a:rPr lang="pl" b="0" i="0" u="sng" smtClean="0">
                <a:cs typeface="Times New Roman" charset="0"/>
              </a:rPr>
              <a:t>wzmocnienia poznawczego</a:t>
            </a:r>
            <a:endParaRPr lang="pl" b="0" i="0" u="sng" dirty="0">
              <a:cs typeface="Times New Roman" charset="0"/>
            </a:endParaRPr>
          </a:p>
        </p:txBody>
      </p:sp>
      <p:pic>
        <p:nvPicPr>
          <p:cNvPr id="24584" name="Picture 17" descr="1043BOMC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3200400"/>
            <a:ext cx="1143000" cy="950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5" name="Text Box 18"/>
          <p:cNvSpPr txBox="1">
            <a:spLocks noChangeArrowheads="1"/>
          </p:cNvSpPr>
          <p:nvPr/>
        </p:nvSpPr>
        <p:spPr bwMode="auto">
          <a:xfrm>
            <a:off x="6019800" y="2057400"/>
            <a:ext cx="2819400" cy="3563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l" rtl="0" eaLnBrk="1" hangingPunct="1">
              <a:buFont typeface="Wingdings" pitchFamily="2" charset="2"/>
              <a:buNone/>
            </a:pPr>
            <a:r>
              <a:rPr lang="pl" sz="3200" b="0" i="0" u="none" dirty="0">
                <a:cs typeface="Times New Roman" charset="0"/>
              </a:rPr>
              <a:t>Użycie burzy mózgów i wzajemnej generacji ideowej</a:t>
            </a:r>
            <a:endParaRPr lang="pl" sz="3200" dirty="0">
              <a:latin typeface="Arial" charset="0"/>
            </a:endParaRPr>
          </a:p>
          <a:p>
            <a:pPr algn="l" rtl="0" eaLnBrk="1" hangingPunct="1">
              <a:spcBef>
                <a:spcPct val="50000"/>
              </a:spcBef>
            </a:pPr>
            <a:endParaRPr lang="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609600"/>
            <a:ext cx="8162925" cy="762000"/>
          </a:xfrm>
        </p:spPr>
        <p:txBody>
          <a:bodyPr/>
          <a:lstStyle/>
          <a:p>
            <a:pPr rtl="0"/>
            <a:r>
              <a:rPr lang="pl" sz="6000" b="0" i="0" u="none"/>
              <a:t>Zakres</a:t>
            </a:r>
          </a:p>
        </p:txBody>
      </p:sp>
      <p:graphicFrame>
        <p:nvGraphicFramePr>
          <p:cNvPr id="25603" name="Object 4"/>
          <p:cNvGraphicFramePr>
            <a:graphicFrameLocks noChangeAspect="1"/>
          </p:cNvGraphicFramePr>
          <p:nvPr/>
        </p:nvGraphicFramePr>
        <p:xfrm>
          <a:off x="685800" y="3048000"/>
          <a:ext cx="2419350" cy="2514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1" name="Clip" r:id="rId3" imgW="3025775" imgH="3252788" progId="">
                  <p:embed/>
                </p:oleObj>
              </mc:Choice>
              <mc:Fallback>
                <p:oleObj name="Clip" r:id="rId3" imgW="3025775" imgH="3252788" progId="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3048000"/>
                        <a:ext cx="2419350" cy="2514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04" name="Rectangle 5"/>
          <p:cNvSpPr>
            <a:spLocks noChangeArrowheads="1"/>
          </p:cNvSpPr>
          <p:nvPr/>
        </p:nvSpPr>
        <p:spPr bwMode="auto">
          <a:xfrm>
            <a:off x="685800" y="1981200"/>
            <a:ext cx="2971800" cy="984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rtl="0">
              <a:tabLst>
                <a:tab pos="228600" algn="l"/>
              </a:tabLst>
            </a:pPr>
            <a:r>
              <a:rPr lang="pl" sz="2600" b="1" i="0" u="none" dirty="0">
                <a:cs typeface="Times New Roman" charset="0"/>
              </a:rPr>
              <a:t>„Wewnętrzni”</a:t>
            </a:r>
            <a:endParaRPr lang="pl" sz="2600" b="1" dirty="0">
              <a:latin typeface="Arial" charset="0"/>
              <a:cs typeface="Times New Roman" charset="0"/>
            </a:endParaRPr>
          </a:p>
          <a:p>
            <a:pPr algn="l" rtl="0" eaLnBrk="0" hangingPunct="0">
              <a:tabLst>
                <a:tab pos="228600" algn="l"/>
              </a:tabLst>
            </a:pPr>
            <a:endParaRPr lang="pl" sz="3200" dirty="0">
              <a:latin typeface="Arial" charset="0"/>
            </a:endParaRPr>
          </a:p>
        </p:txBody>
      </p:sp>
      <p:sp>
        <p:nvSpPr>
          <p:cNvPr id="25605" name="AutoShape 11"/>
          <p:cNvSpPr>
            <a:spLocks noChangeArrowheads="1"/>
          </p:cNvSpPr>
          <p:nvPr/>
        </p:nvSpPr>
        <p:spPr bwMode="auto">
          <a:xfrm>
            <a:off x="3200400" y="2209800"/>
            <a:ext cx="1905000" cy="1676400"/>
          </a:xfrm>
          <a:prstGeom prst="cloudCallout">
            <a:avLst>
              <a:gd name="adj1" fmla="val -67667"/>
              <a:gd name="adj2" fmla="val 42708"/>
            </a:avLst>
          </a:prstGeom>
          <a:solidFill>
            <a:srgbClr val="FFFF99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l" rtl="0" eaLnBrk="0" hangingPunct="0"/>
            <a:r>
              <a:rPr lang="pl" sz="1400" b="1" i="0" u="none" dirty="0">
                <a:latin typeface="Times New Roman" charset="0"/>
              </a:rPr>
              <a:t>A co z tym...? Ale co, jeśli w ten sposób i tak ...?</a:t>
            </a:r>
          </a:p>
        </p:txBody>
      </p:sp>
      <p:sp>
        <p:nvSpPr>
          <p:cNvPr id="25606" name="Rectangle 12"/>
          <p:cNvSpPr>
            <a:spLocks noChangeArrowheads="1"/>
          </p:cNvSpPr>
          <p:nvPr/>
        </p:nvSpPr>
        <p:spPr bwMode="auto">
          <a:xfrm>
            <a:off x="5181600" y="2819400"/>
            <a:ext cx="3276600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rtl="0">
              <a:tabLst>
                <a:tab pos="457200" algn="l"/>
              </a:tabLst>
            </a:pPr>
            <a:r>
              <a:rPr lang="pl" sz="3000" b="0" i="0" u="none" dirty="0">
                <a:cs typeface="Times New Roman" charset="0"/>
              </a:rPr>
              <a:t>Introspekcyjny, debatujący</a:t>
            </a:r>
            <a:endParaRPr lang="pl" sz="3000" dirty="0">
              <a:latin typeface="Arial" charset="0"/>
              <a:cs typeface="Times New Roman" charset="0"/>
            </a:endParaRPr>
          </a:p>
          <a:p>
            <a:pPr algn="l" rtl="0" eaLnBrk="0" hangingPunct="0">
              <a:tabLst>
                <a:tab pos="457200" algn="l"/>
              </a:tabLst>
            </a:pPr>
            <a:endParaRPr lang="pl" dirty="0">
              <a:latin typeface="Arial" charset="0"/>
            </a:endParaRPr>
          </a:p>
        </p:txBody>
      </p:sp>
      <p:sp>
        <p:nvSpPr>
          <p:cNvPr id="25607" name="Rectangle 13"/>
          <p:cNvSpPr>
            <a:spLocks noChangeArrowheads="1"/>
          </p:cNvSpPr>
          <p:nvPr/>
        </p:nvSpPr>
        <p:spPr bwMode="auto">
          <a:xfrm>
            <a:off x="1066800" y="5791200"/>
            <a:ext cx="7620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rtl="0"/>
            <a:r>
              <a:rPr lang="pl" sz="2800" b="0" i="0" u="sng" dirty="0">
                <a:latin typeface="Arial" charset="0"/>
                <a:cs typeface="Times New Roman" charset="0"/>
              </a:rPr>
              <a:t>Interakcja ma desktruktywny wpływ na ich koncentrację </a:t>
            </a:r>
            <a:r>
              <a:rPr lang="pl" sz="2800" b="0" i="0" u="none" dirty="0">
                <a:latin typeface="Arial" charset="0"/>
              </a:rPr>
              <a:t> </a:t>
            </a:r>
          </a:p>
        </p:txBody>
      </p:sp>
      <p:pic>
        <p:nvPicPr>
          <p:cNvPr id="25608" name="Picture 14" descr="1043BOMC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4648200"/>
            <a:ext cx="1066800" cy="887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609600"/>
            <a:ext cx="8162925" cy="762000"/>
          </a:xfrm>
        </p:spPr>
        <p:txBody>
          <a:bodyPr/>
          <a:lstStyle/>
          <a:p>
            <a:pPr rtl="0"/>
            <a:r>
              <a:rPr lang="pl" sz="6000" b="0" i="0" u="none"/>
              <a:t>Skłonności</a:t>
            </a:r>
          </a:p>
        </p:txBody>
      </p:sp>
      <p:sp>
        <p:nvSpPr>
          <p:cNvPr id="26627" name="Rectangle 4"/>
          <p:cNvSpPr>
            <a:spLocks noChangeArrowheads="1"/>
          </p:cNvSpPr>
          <p:nvPr/>
        </p:nvSpPr>
        <p:spPr bwMode="auto">
          <a:xfrm>
            <a:off x="3952875" y="27670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pl"/>
          </a:p>
        </p:txBody>
      </p:sp>
      <p:pic>
        <p:nvPicPr>
          <p:cNvPr id="26628" name="Picture 3" descr="THINKINC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352800"/>
            <a:ext cx="22860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9" name="AutoShape 5"/>
          <p:cNvSpPr>
            <a:spLocks noChangeArrowheads="1"/>
          </p:cNvSpPr>
          <p:nvPr/>
        </p:nvSpPr>
        <p:spPr bwMode="auto">
          <a:xfrm>
            <a:off x="609600" y="2209800"/>
            <a:ext cx="1341438" cy="1905000"/>
          </a:xfrm>
          <a:prstGeom prst="cloudCallout">
            <a:avLst>
              <a:gd name="adj1" fmla="val 73907"/>
              <a:gd name="adj2" fmla="val 30333"/>
            </a:avLst>
          </a:prstGeom>
          <a:solidFill>
            <a:srgbClr val="FFFF99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l" rtl="0" eaLnBrk="0" hangingPunct="0"/>
            <a:endParaRPr lang="pl" sz="1200">
              <a:latin typeface="Times New Roman" charset="0"/>
            </a:endParaRPr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1219200" y="3048000"/>
            <a:ext cx="228600" cy="457200"/>
          </a:xfrm>
          <a:prstGeom prst="rect">
            <a:avLst/>
          </a:prstGeom>
          <a:solidFill>
            <a:srgbClr val="0000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pl"/>
          </a:p>
        </p:txBody>
      </p:sp>
      <p:sp>
        <p:nvSpPr>
          <p:cNvPr id="26631" name="Freeform 7"/>
          <p:cNvSpPr>
            <a:spLocks/>
          </p:cNvSpPr>
          <p:nvPr/>
        </p:nvSpPr>
        <p:spPr bwMode="auto">
          <a:xfrm flipV="1">
            <a:off x="1219200" y="3505200"/>
            <a:ext cx="152400" cy="228600"/>
          </a:xfrm>
          <a:custGeom>
            <a:avLst/>
            <a:gdLst>
              <a:gd name="T0" fmla="*/ 134079 w 183"/>
              <a:gd name="T1" fmla="*/ 0 h 255"/>
              <a:gd name="T2" fmla="*/ 121587 w 183"/>
              <a:gd name="T3" fmla="*/ 53788 h 255"/>
              <a:gd name="T4" fmla="*/ 84111 w 183"/>
              <a:gd name="T5" fmla="*/ 67235 h 255"/>
              <a:gd name="T6" fmla="*/ 46636 w 183"/>
              <a:gd name="T7" fmla="*/ 94129 h 255"/>
              <a:gd name="T8" fmla="*/ 21652 w 183"/>
              <a:gd name="T9" fmla="*/ 174812 h 255"/>
              <a:gd name="T10" fmla="*/ 146570 w 183"/>
              <a:gd name="T11" fmla="*/ 228600 h 255"/>
              <a:gd name="T12" fmla="*/ 134079 w 183"/>
              <a:gd name="T13" fmla="*/ 215153 h 25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83" h="255">
                <a:moveTo>
                  <a:pt x="161" y="0"/>
                </a:moveTo>
                <a:cubicBezTo>
                  <a:pt x="156" y="20"/>
                  <a:pt x="159" y="44"/>
                  <a:pt x="146" y="60"/>
                </a:cubicBezTo>
                <a:cubicBezTo>
                  <a:pt x="136" y="72"/>
                  <a:pt x="115" y="68"/>
                  <a:pt x="101" y="75"/>
                </a:cubicBezTo>
                <a:cubicBezTo>
                  <a:pt x="85" y="83"/>
                  <a:pt x="71" y="95"/>
                  <a:pt x="56" y="105"/>
                </a:cubicBezTo>
                <a:cubicBezTo>
                  <a:pt x="46" y="135"/>
                  <a:pt x="0" y="177"/>
                  <a:pt x="26" y="195"/>
                </a:cubicBezTo>
                <a:cubicBezTo>
                  <a:pt x="61" y="218"/>
                  <a:pt x="133" y="255"/>
                  <a:pt x="176" y="255"/>
                </a:cubicBezTo>
                <a:cubicBezTo>
                  <a:pt x="183" y="255"/>
                  <a:pt x="166" y="245"/>
                  <a:pt x="161" y="240"/>
                </a:cubicBezTo>
              </a:path>
            </a:pathLst>
          </a:cu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l"/>
          </a:p>
        </p:txBody>
      </p:sp>
      <p:sp>
        <p:nvSpPr>
          <p:cNvPr id="26632" name="AutoShape 8"/>
          <p:cNvSpPr>
            <a:spLocks noChangeArrowheads="1"/>
          </p:cNvSpPr>
          <p:nvPr/>
        </p:nvSpPr>
        <p:spPr bwMode="auto">
          <a:xfrm>
            <a:off x="1143000" y="2667000"/>
            <a:ext cx="381000" cy="381000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pl"/>
          </a:p>
        </p:txBody>
      </p:sp>
      <p:sp>
        <p:nvSpPr>
          <p:cNvPr id="26633" name="Rectangle 10"/>
          <p:cNvSpPr>
            <a:spLocks noChangeArrowheads="1"/>
          </p:cNvSpPr>
          <p:nvPr/>
        </p:nvSpPr>
        <p:spPr bwMode="auto">
          <a:xfrm>
            <a:off x="4000500" y="27670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pl"/>
          </a:p>
        </p:txBody>
      </p:sp>
      <p:pic>
        <p:nvPicPr>
          <p:cNvPr id="26634" name="Picture 9" descr="ROCKET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3505200"/>
            <a:ext cx="15240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35" name="Rectangle 11"/>
          <p:cNvSpPr>
            <a:spLocks noChangeArrowheads="1"/>
          </p:cNvSpPr>
          <p:nvPr/>
        </p:nvSpPr>
        <p:spPr bwMode="auto">
          <a:xfrm>
            <a:off x="2362200" y="2057400"/>
            <a:ext cx="3581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rtl="0">
              <a:tabLst>
                <a:tab pos="228600" algn="l"/>
              </a:tabLst>
            </a:pPr>
            <a:r>
              <a:rPr lang="pl" sz="700" b="1" i="0" u="none" dirty="0">
                <a:latin typeface="Times New Roman" charset="0"/>
                <a:cs typeface="Times New Roman" charset="0"/>
              </a:rPr>
              <a:t>  </a:t>
            </a:r>
            <a:r>
              <a:rPr lang="pl" sz="3200" b="1" i="0" u="none" dirty="0">
                <a:cs typeface="Times New Roman" charset="0"/>
              </a:rPr>
              <a:t>Zachowawczy</a:t>
            </a:r>
            <a:endParaRPr lang="pl" sz="3200" b="1" dirty="0">
              <a:latin typeface="Arial" charset="0"/>
              <a:cs typeface="Times New Roman" charset="0"/>
            </a:endParaRPr>
          </a:p>
          <a:p>
            <a:pPr algn="l" rtl="0" eaLnBrk="0" hangingPunct="0">
              <a:tabLst>
                <a:tab pos="228600" algn="l"/>
              </a:tabLst>
            </a:pPr>
            <a:endParaRPr lang="pl" sz="3200" dirty="0">
              <a:latin typeface="Arial" charset="0"/>
            </a:endParaRPr>
          </a:p>
        </p:txBody>
      </p:sp>
      <p:sp>
        <p:nvSpPr>
          <p:cNvPr id="26636" name="Rectangle 12"/>
          <p:cNvSpPr>
            <a:spLocks noChangeArrowheads="1"/>
          </p:cNvSpPr>
          <p:nvPr/>
        </p:nvSpPr>
        <p:spPr bwMode="auto">
          <a:xfrm>
            <a:off x="6019800" y="2286000"/>
            <a:ext cx="2743200" cy="234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rtl="0">
              <a:buFont typeface="Wingdings" pitchFamily="2" charset="2"/>
              <a:buNone/>
            </a:pPr>
            <a:r>
              <a:rPr lang="pl" sz="3200" b="0" i="0" u="none">
                <a:latin typeface="Arial" charset="0"/>
                <a:cs typeface="Times New Roman" charset="0"/>
              </a:rPr>
              <a:t>Awersja do nieznanego</a:t>
            </a:r>
            <a:r>
              <a:rPr lang="pl" sz="3200" b="0" i="0" u="none">
                <a:latin typeface="Arial" charset="0"/>
              </a:rPr>
              <a:t> </a:t>
            </a:r>
          </a:p>
          <a:p>
            <a:endParaRPr lang="pl" sz="2000">
              <a:latin typeface="Arial" charset="0"/>
            </a:endParaRPr>
          </a:p>
          <a:p>
            <a:pPr algn="l" rtl="0">
              <a:buFont typeface="Wingdings" pitchFamily="2" charset="2"/>
              <a:buNone/>
            </a:pPr>
            <a:r>
              <a:rPr lang="pl" sz="3200" b="0" i="0" u="none">
                <a:latin typeface="Arial" charset="0"/>
              </a:rPr>
              <a:t>Lubi schematy i porządek</a:t>
            </a:r>
          </a:p>
        </p:txBody>
      </p:sp>
      <p:sp>
        <p:nvSpPr>
          <p:cNvPr id="26637" name="Rectangle 13"/>
          <p:cNvSpPr>
            <a:spLocks noChangeArrowheads="1"/>
          </p:cNvSpPr>
          <p:nvPr/>
        </p:nvSpPr>
        <p:spPr bwMode="auto">
          <a:xfrm>
            <a:off x="990600" y="5791200"/>
            <a:ext cx="7315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rtl="0"/>
            <a:r>
              <a:rPr lang="pl" sz="3200" b="0" i="0" u="sng">
                <a:latin typeface="Arial" charset="0"/>
                <a:cs typeface="Times New Roman" charset="0"/>
              </a:rPr>
              <a:t>Preferuje obserwacyjne metody modelowania </a:t>
            </a:r>
            <a:endParaRPr lang="pl" sz="3200" u="sng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609600"/>
            <a:ext cx="8162925" cy="762000"/>
          </a:xfrm>
        </p:spPr>
        <p:txBody>
          <a:bodyPr/>
          <a:lstStyle/>
          <a:p>
            <a:pPr rtl="0"/>
            <a:r>
              <a:rPr lang="pl" sz="6000" b="0" i="0" u="none"/>
              <a:t>Skłonności</a:t>
            </a:r>
          </a:p>
        </p:txBody>
      </p:sp>
      <p:sp>
        <p:nvSpPr>
          <p:cNvPr id="27651" name="Rectangle 4"/>
          <p:cNvSpPr>
            <a:spLocks noChangeArrowheads="1"/>
          </p:cNvSpPr>
          <p:nvPr/>
        </p:nvSpPr>
        <p:spPr bwMode="auto">
          <a:xfrm>
            <a:off x="3405188" y="23336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pl"/>
          </a:p>
        </p:txBody>
      </p:sp>
      <p:pic>
        <p:nvPicPr>
          <p:cNvPr id="27652" name="Picture 3" descr="RCKTMA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667000"/>
            <a:ext cx="32004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1219200" y="1981200"/>
            <a:ext cx="20574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rtl="0"/>
            <a:r>
              <a:rPr lang="pl" sz="3200" b="1" i="0" u="none" dirty="0">
                <a:latin typeface="Arial" charset="0"/>
                <a:cs typeface="Times New Roman" charset="0"/>
              </a:rPr>
              <a:t>Liberalni</a:t>
            </a:r>
            <a:r>
              <a:rPr lang="pl" sz="3200" b="1" i="0" u="none" dirty="0">
                <a:latin typeface="Arial" charset="0"/>
              </a:rPr>
              <a:t> </a:t>
            </a:r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4038600" y="2667000"/>
            <a:ext cx="42672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rtl="0">
              <a:buFont typeface="Wingdings" pitchFamily="2" charset="2"/>
              <a:buNone/>
            </a:pPr>
            <a:r>
              <a:rPr lang="pl" sz="3200" b="0" i="0" u="none">
                <a:latin typeface="Arial" charset="0"/>
                <a:cs typeface="Times New Roman" charset="0"/>
              </a:rPr>
              <a:t>Preferuje nowatorstwo</a:t>
            </a:r>
          </a:p>
          <a:p>
            <a:endParaRPr lang="pl" sz="2000">
              <a:latin typeface="Arial" charset="0"/>
              <a:cs typeface="Times New Roman" charset="0"/>
            </a:endParaRPr>
          </a:p>
          <a:p>
            <a:pPr algn="l" rtl="0">
              <a:buFont typeface="Wingdings" pitchFamily="2" charset="2"/>
              <a:buNone/>
            </a:pPr>
            <a:r>
              <a:rPr lang="pl" sz="3200" b="0" i="0" u="none">
                <a:latin typeface="Arial" charset="0"/>
                <a:cs typeface="Times New Roman" charset="0"/>
              </a:rPr>
              <a:t>Nie lubi schematów</a:t>
            </a:r>
            <a:r>
              <a:rPr lang="pl" sz="3200" b="0" i="0" u="none">
                <a:latin typeface="Arial" charset="0"/>
              </a:rPr>
              <a:t> </a:t>
            </a:r>
          </a:p>
        </p:txBody>
      </p:sp>
      <p:sp>
        <p:nvSpPr>
          <p:cNvPr id="27655" name="Rectangle 7"/>
          <p:cNvSpPr>
            <a:spLocks noChangeArrowheads="1"/>
          </p:cNvSpPr>
          <p:nvPr/>
        </p:nvSpPr>
        <p:spPr bwMode="auto">
          <a:xfrm>
            <a:off x="762000" y="5791200"/>
            <a:ext cx="7772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rtl="0"/>
            <a:r>
              <a:rPr lang="pl" sz="3200" b="0" i="0" u="sng">
                <a:latin typeface="Arial" charset="0"/>
                <a:cs typeface="Times New Roman" charset="0"/>
              </a:rPr>
              <a:t>Preferuje samodzielne działanie</a:t>
            </a:r>
            <a:r>
              <a:rPr lang="pl" sz="1100" b="0" i="0" u="sng">
                <a:latin typeface="Arial" charset="0"/>
              </a:rPr>
              <a:t> </a:t>
            </a:r>
            <a:endParaRPr lang="pl" u="sng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533400"/>
            <a:ext cx="8162925" cy="762000"/>
          </a:xfrm>
        </p:spPr>
        <p:txBody>
          <a:bodyPr/>
          <a:lstStyle/>
          <a:p>
            <a:pPr rtl="0"/>
            <a:r>
              <a:rPr lang="pl" sz="6000" b="0" i="0" u="none"/>
              <a:t>Poziom</a:t>
            </a:r>
          </a:p>
        </p:txBody>
      </p:sp>
      <p:sp>
        <p:nvSpPr>
          <p:cNvPr id="28675" name="Rectangle 4"/>
          <p:cNvSpPr>
            <a:spLocks noChangeArrowheads="1"/>
          </p:cNvSpPr>
          <p:nvPr/>
        </p:nvSpPr>
        <p:spPr bwMode="auto">
          <a:xfrm>
            <a:off x="3362325" y="2628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pl"/>
          </a:p>
        </p:txBody>
      </p:sp>
      <p:pic>
        <p:nvPicPr>
          <p:cNvPr id="28676" name="Picture 3" descr="DNTSWE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038600"/>
            <a:ext cx="29718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7" name="AutoShape 5"/>
          <p:cNvSpPr>
            <a:spLocks noChangeArrowheads="1"/>
          </p:cNvSpPr>
          <p:nvPr/>
        </p:nvSpPr>
        <p:spPr bwMode="auto">
          <a:xfrm>
            <a:off x="2286000" y="1905000"/>
            <a:ext cx="2468563" cy="2667000"/>
          </a:xfrm>
          <a:prstGeom prst="cloudCallout">
            <a:avLst>
              <a:gd name="adj1" fmla="val -58940"/>
              <a:gd name="adj2" fmla="val 49046"/>
            </a:avLst>
          </a:prstGeom>
          <a:solidFill>
            <a:srgbClr val="FFFF99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l" rtl="0" eaLnBrk="0" hangingPunct="0"/>
            <a:r>
              <a:rPr lang="pl" sz="1800" b="1" i="0" u="none" dirty="0">
                <a:latin typeface="Times New Roman" charset="0"/>
              </a:rPr>
              <a:t>Zdanie poniżej jest prawdziwe.</a:t>
            </a:r>
          </a:p>
          <a:p>
            <a:pPr algn="l" rtl="0" eaLnBrk="0" hangingPunct="0"/>
            <a:r>
              <a:rPr lang="pl" sz="1800" b="1" i="0" u="none" dirty="0">
                <a:latin typeface="Times New Roman" charset="0"/>
              </a:rPr>
              <a:t>- - - - - - - - - -</a:t>
            </a:r>
          </a:p>
          <a:p>
            <a:pPr algn="l" rtl="0" eaLnBrk="0" hangingPunct="0"/>
            <a:r>
              <a:rPr lang="pl" sz="1800" b="1" i="0" u="none" dirty="0">
                <a:latin typeface="Times New Roman" charset="0"/>
              </a:rPr>
              <a:t>Zdanie powyżej jest fałszywe.</a:t>
            </a:r>
          </a:p>
        </p:txBody>
      </p:sp>
      <p:sp>
        <p:nvSpPr>
          <p:cNvPr id="28678" name="Oval 6"/>
          <p:cNvSpPr>
            <a:spLocks noChangeArrowheads="1"/>
          </p:cNvSpPr>
          <p:nvPr/>
        </p:nvSpPr>
        <p:spPr bwMode="auto">
          <a:xfrm>
            <a:off x="5562600" y="5410200"/>
            <a:ext cx="1249363" cy="838200"/>
          </a:xfrm>
          <a:prstGeom prst="ellipse">
            <a:avLst/>
          </a:prstGeom>
          <a:solidFill>
            <a:srgbClr val="C0C0C0"/>
          </a:solidFill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pl"/>
          </a:p>
        </p:txBody>
      </p:sp>
      <p:sp>
        <p:nvSpPr>
          <p:cNvPr id="28679" name="Oval 7"/>
          <p:cNvSpPr>
            <a:spLocks noChangeArrowheads="1"/>
          </p:cNvSpPr>
          <p:nvPr/>
        </p:nvSpPr>
        <p:spPr bwMode="auto">
          <a:xfrm>
            <a:off x="6477000" y="5486400"/>
            <a:ext cx="1295400" cy="914400"/>
          </a:xfrm>
          <a:prstGeom prst="ellipse">
            <a:avLst/>
          </a:prstGeom>
          <a:solidFill>
            <a:srgbClr val="969696"/>
          </a:solidFill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pl"/>
          </a:p>
        </p:txBody>
      </p:sp>
      <p:sp>
        <p:nvSpPr>
          <p:cNvPr id="28680" name="Rectangle 8"/>
          <p:cNvSpPr>
            <a:spLocks noChangeArrowheads="1"/>
          </p:cNvSpPr>
          <p:nvPr/>
        </p:nvSpPr>
        <p:spPr bwMode="auto">
          <a:xfrm>
            <a:off x="457200" y="1981200"/>
            <a:ext cx="21336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rtl="0">
              <a:tabLst>
                <a:tab pos="228600" algn="l"/>
              </a:tabLst>
            </a:pPr>
            <a:endParaRPr lang="pl" sz="3600" b="1">
              <a:latin typeface="Arial" charset="0"/>
              <a:cs typeface="Times New Roman" charset="0"/>
            </a:endParaRPr>
          </a:p>
          <a:p>
            <a:pPr algn="l" rtl="0" eaLnBrk="0" hangingPunct="0">
              <a:tabLst>
                <a:tab pos="228600" algn="l"/>
              </a:tabLst>
            </a:pPr>
            <a:endParaRPr lang="pl" sz="3600" b="1">
              <a:latin typeface="Arial" charset="0"/>
            </a:endParaRPr>
          </a:p>
        </p:txBody>
      </p:sp>
      <p:sp>
        <p:nvSpPr>
          <p:cNvPr id="28681" name="Oval 12"/>
          <p:cNvSpPr>
            <a:spLocks noChangeArrowheads="1"/>
          </p:cNvSpPr>
          <p:nvPr/>
        </p:nvSpPr>
        <p:spPr bwMode="auto">
          <a:xfrm>
            <a:off x="4572000" y="5486400"/>
            <a:ext cx="1295400" cy="914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"/>
          </a:p>
        </p:txBody>
      </p:sp>
      <p:sp>
        <p:nvSpPr>
          <p:cNvPr id="28682" name="Text Box 13"/>
          <p:cNvSpPr txBox="1">
            <a:spLocks noChangeArrowheads="1"/>
          </p:cNvSpPr>
          <p:nvPr/>
        </p:nvSpPr>
        <p:spPr bwMode="auto">
          <a:xfrm>
            <a:off x="4724400" y="1905000"/>
            <a:ext cx="3962400" cy="3321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l" rtl="0" eaLnBrk="1" hangingPunct="1"/>
            <a:r>
              <a:rPr lang="pl" sz="3200" b="0" i="1" u="none" dirty="0">
                <a:cs typeface="Times New Roman" charset="0"/>
              </a:rPr>
              <a:t>Rozmyta </a:t>
            </a:r>
            <a:r>
              <a:rPr lang="pl" sz="3200" b="0" i="0" u="none" dirty="0">
                <a:cs typeface="Times New Roman" charset="0"/>
              </a:rPr>
              <a:t>reprezentacja umysłowa z cienkimi granicami poznawczymi</a:t>
            </a:r>
            <a:endParaRPr lang="pl" sz="3200" dirty="0">
              <a:latin typeface="Arial" charset="0"/>
              <a:cs typeface="Times New Roman" charset="0"/>
            </a:endParaRPr>
          </a:p>
          <a:p>
            <a:pPr algn="l" rtl="0" eaLnBrk="1" hangingPunct="1"/>
            <a:endParaRPr lang="pl" sz="2000" dirty="0">
              <a:latin typeface="Arial" charset="0"/>
              <a:cs typeface="Times New Roman" charset="0"/>
            </a:endParaRPr>
          </a:p>
          <a:p>
            <a:pPr algn="l" rtl="0" eaLnBrk="1" hangingPunct="1"/>
            <a:r>
              <a:rPr lang="pl" sz="3200" b="0" i="0" u="none" dirty="0">
                <a:latin typeface="Arial" charset="0"/>
                <a:cs typeface="Times New Roman" charset="0"/>
              </a:rPr>
              <a:t>M</a:t>
            </a:r>
            <a:r>
              <a:rPr lang="pl" sz="3200" b="0" i="0" u="none" dirty="0">
                <a:cs typeface="Times New Roman" charset="0"/>
              </a:rPr>
              <a:t>yślenie w odcieniach szarości</a:t>
            </a:r>
            <a:endParaRPr lang="pl" dirty="0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152400" y="2133600"/>
            <a:ext cx="21336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tabLst>
                <a:tab pos="228600" algn="l"/>
              </a:tabLst>
            </a:pPr>
            <a:r>
              <a:rPr lang="en-US" dirty="0">
                <a:latin typeface="Times New Roman" charset="0"/>
                <a:cs typeface="Times New Roman" charset="0"/>
              </a:rPr>
              <a:t>    </a:t>
            </a:r>
            <a:r>
              <a:rPr lang="pl-PL" sz="2800" b="1" dirty="0" smtClean="0">
                <a:cs typeface="Times New Roman" charset="0"/>
              </a:rPr>
              <a:t>Globalni</a:t>
            </a:r>
            <a:endParaRPr lang="en-US" sz="2800" b="1" dirty="0">
              <a:latin typeface="Arial" charset="0"/>
              <a:cs typeface="Times New Roman" charset="0"/>
            </a:endParaRPr>
          </a:p>
          <a:p>
            <a:pPr eaLnBrk="0" hangingPunct="0">
              <a:tabLst>
                <a:tab pos="228600" algn="l"/>
              </a:tabLst>
            </a:pPr>
            <a:endParaRPr lang="en-US" sz="3600" b="1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>
          <a:xfrm>
            <a:off x="904875" y="533400"/>
            <a:ext cx="7858125" cy="762000"/>
          </a:xfrm>
        </p:spPr>
        <p:txBody>
          <a:bodyPr/>
          <a:lstStyle/>
          <a:p>
            <a:pPr rtl="0"/>
            <a:r>
              <a:rPr lang="pl" sz="6000" b="0" i="0" u="none"/>
              <a:t>Globalni cd.</a:t>
            </a:r>
          </a:p>
        </p:txBody>
      </p:sp>
      <p:sp>
        <p:nvSpPr>
          <p:cNvPr id="29700" name="Rectangle 3"/>
          <p:cNvSpPr>
            <a:spLocks noChangeArrowheads="1"/>
          </p:cNvSpPr>
          <p:nvPr/>
        </p:nvSpPr>
        <p:spPr bwMode="auto">
          <a:xfrm>
            <a:off x="762000" y="2014538"/>
            <a:ext cx="4953000" cy="4364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rtl="0" eaLnBrk="0" hangingPunct="0">
              <a:spcBef>
                <a:spcPct val="50000"/>
              </a:spcBef>
            </a:pPr>
            <a:r>
              <a:rPr lang="pl" sz="2800" b="0" i="0" u="none" dirty="0">
                <a:cs typeface="Times New Roman" charset="0"/>
              </a:rPr>
              <a:t>Informacja jest z łatwością uogólniana pomiędzy kategoriami poznawczymi </a:t>
            </a:r>
            <a:endParaRPr lang="pl" sz="2800" dirty="0">
              <a:latin typeface="Arial" charset="0"/>
              <a:cs typeface="Times New Roman" charset="0"/>
            </a:endParaRPr>
          </a:p>
          <a:p>
            <a:pPr algn="l" rtl="0" eaLnBrk="0" hangingPunct="0">
              <a:spcBef>
                <a:spcPct val="50000"/>
              </a:spcBef>
            </a:pPr>
            <a:endParaRPr lang="pl" sz="2800" dirty="0">
              <a:cs typeface="Times New Roman" charset="0"/>
            </a:endParaRPr>
          </a:p>
          <a:p>
            <a:pPr algn="l" rtl="0" eaLnBrk="0" hangingPunct="0">
              <a:spcBef>
                <a:spcPct val="50000"/>
              </a:spcBef>
            </a:pPr>
            <a:r>
              <a:rPr lang="pl" sz="2800" b="0" i="0" u="none" dirty="0">
                <a:cs typeface="Times New Roman" charset="0"/>
              </a:rPr>
              <a:t>Niejednoznaczne dane odpowiadają sposobowi w jaki kategoryzują, porównują i przetwarzają struktury umysłowe</a:t>
            </a:r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4086225" y="26670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pl"/>
          </a:p>
        </p:txBody>
      </p:sp>
      <p:sp>
        <p:nvSpPr>
          <p:cNvPr id="29703" name="Text Box 6"/>
          <p:cNvSpPr txBox="1">
            <a:spLocks noChangeArrowheads="1"/>
          </p:cNvSpPr>
          <p:nvPr/>
        </p:nvSpPr>
        <p:spPr bwMode="auto">
          <a:xfrm>
            <a:off x="6019800" y="5791200"/>
            <a:ext cx="2514600" cy="914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rtl="0"/>
            <a:r>
              <a:rPr lang="pl" b="0" i="0" u="none">
                <a:latin typeface="Times New Roman" charset="0"/>
              </a:rPr>
              <a:t>wielu profesorów akademickich ;]</a:t>
            </a:r>
            <a:endParaRPr lang="pl" dirty="0">
              <a:latin typeface="Times New Roman" charset="0"/>
            </a:endParaRPr>
          </a:p>
        </p:txBody>
      </p:sp>
      <p:sp>
        <p:nvSpPr>
          <p:cNvPr id="29698" name="Rectangle 9"/>
          <p:cNvSpPr>
            <a:spLocks noChangeArrowheads="1"/>
          </p:cNvSpPr>
          <p:nvPr/>
        </p:nvSpPr>
        <p:spPr bwMode="auto">
          <a:xfrm>
            <a:off x="5867400" y="1676400"/>
            <a:ext cx="2819400" cy="5105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"/>
          </a:p>
        </p:txBody>
      </p:sp>
      <p:pic>
        <p:nvPicPr>
          <p:cNvPr id="29702" name="Picture 4" descr="NER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3200400"/>
            <a:ext cx="182880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4" name="Rectangle 7"/>
          <p:cNvSpPr>
            <a:spLocks noChangeArrowheads="1"/>
          </p:cNvSpPr>
          <p:nvPr/>
        </p:nvSpPr>
        <p:spPr bwMode="auto">
          <a:xfrm>
            <a:off x="5867400" y="1600200"/>
            <a:ext cx="28194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/>
            <a:r>
              <a:rPr lang="pl" b="0" i="0" u="none"/>
              <a:t>Ten wymiar</a:t>
            </a:r>
          </a:p>
          <a:p>
            <a:pPr algn="ctr" rtl="0"/>
            <a:r>
              <a:rPr lang="pl" b="0" i="0" u="none"/>
              <a:t>jest związany</a:t>
            </a:r>
          </a:p>
          <a:p>
            <a:pPr algn="ctr" rtl="0"/>
            <a:r>
              <a:rPr lang="pl" b="0" i="0" u="none"/>
              <a:t>z karierą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609600"/>
            <a:ext cx="8162925" cy="762000"/>
          </a:xfrm>
        </p:spPr>
        <p:txBody>
          <a:bodyPr/>
          <a:lstStyle/>
          <a:p>
            <a:pPr rtl="0"/>
            <a:r>
              <a:rPr lang="pl" sz="6000" b="0" i="0" u="none"/>
              <a:t>Poziom</a:t>
            </a:r>
          </a:p>
        </p:txBody>
      </p:sp>
      <p:sp>
        <p:nvSpPr>
          <p:cNvPr id="30723" name="Rectangle 4"/>
          <p:cNvSpPr>
            <a:spLocks noChangeArrowheads="1"/>
          </p:cNvSpPr>
          <p:nvPr/>
        </p:nvSpPr>
        <p:spPr bwMode="auto">
          <a:xfrm>
            <a:off x="5867400" y="1981200"/>
            <a:ext cx="2514600" cy="301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rtl="0">
              <a:buFont typeface="Wingdings" pitchFamily="2" charset="2"/>
              <a:buNone/>
            </a:pPr>
            <a:r>
              <a:rPr lang="pl" b="0" i="0" u="none"/>
              <a:t>Uzyskiwanie ścisłych koncepcji z szerokimi granicami poznawczymi </a:t>
            </a:r>
          </a:p>
        </p:txBody>
      </p:sp>
      <p:pic>
        <p:nvPicPr>
          <p:cNvPr id="30724" name="Picture 3" descr="GOFIG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3657600"/>
            <a:ext cx="259080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5" name="AutoShape 5"/>
          <p:cNvSpPr>
            <a:spLocks noChangeArrowheads="1"/>
          </p:cNvSpPr>
          <p:nvPr/>
        </p:nvSpPr>
        <p:spPr bwMode="auto">
          <a:xfrm>
            <a:off x="3429000" y="2895600"/>
            <a:ext cx="2133600" cy="1524000"/>
          </a:xfrm>
          <a:prstGeom prst="wedgeRectCallout">
            <a:avLst>
              <a:gd name="adj1" fmla="val -79611"/>
              <a:gd name="adj2" fmla="val 25417"/>
            </a:avLst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l" rtl="0" eaLnBrk="0" hangingPunct="0"/>
            <a:r>
              <a:rPr lang="pl" sz="1800" b="0" i="0" u="none" dirty="0">
                <a:latin typeface="Times New Roman" charset="0"/>
              </a:rPr>
              <a:t>Albo A jest prawdziwe albo A jest fałszywe.</a:t>
            </a:r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3581400" y="3886200"/>
            <a:ext cx="7620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pl"/>
          </a:p>
        </p:txBody>
      </p:sp>
      <p:sp>
        <p:nvSpPr>
          <p:cNvPr id="30727" name="Rectangle 7"/>
          <p:cNvSpPr>
            <a:spLocks noChangeArrowheads="1"/>
          </p:cNvSpPr>
          <p:nvPr/>
        </p:nvSpPr>
        <p:spPr bwMode="auto">
          <a:xfrm>
            <a:off x="4572000" y="3886200"/>
            <a:ext cx="762000" cy="304800"/>
          </a:xfrm>
          <a:prstGeom prst="rect">
            <a:avLst/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pl"/>
          </a:p>
        </p:txBody>
      </p:sp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914400" y="2057400"/>
            <a:ext cx="2286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rtl="0"/>
            <a:r>
              <a:rPr lang="pl" sz="3600" b="1" i="0" u="none" dirty="0" smtClean="0">
                <a:latin typeface="Arial" charset="0"/>
                <a:cs typeface="Times New Roman" charset="0"/>
              </a:rPr>
              <a:t>Lokalni</a:t>
            </a:r>
            <a:r>
              <a:rPr lang="pl" sz="3600" b="0" i="0" u="none" dirty="0" smtClean="0">
                <a:latin typeface="Arial" charset="0"/>
                <a:cs typeface="Times New Roman" charset="0"/>
              </a:rPr>
              <a:t> </a:t>
            </a:r>
            <a:endParaRPr lang="pl" sz="3600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8"/>
          <p:cNvSpPr>
            <a:spLocks noChangeArrowheads="1"/>
          </p:cNvSpPr>
          <p:nvPr/>
        </p:nvSpPr>
        <p:spPr bwMode="auto">
          <a:xfrm>
            <a:off x="914400" y="4038600"/>
            <a:ext cx="7543800" cy="2209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609600"/>
            <a:ext cx="8162925" cy="762000"/>
          </a:xfrm>
        </p:spPr>
        <p:txBody>
          <a:bodyPr/>
          <a:lstStyle/>
          <a:p>
            <a:pPr rtl="0"/>
            <a:r>
              <a:rPr lang="pl" sz="6000" b="0" i="0" u="none" dirty="0" smtClean="0"/>
              <a:t>Lokalni </a:t>
            </a:r>
            <a:r>
              <a:rPr lang="pl" sz="6000" b="0" i="0" u="none" dirty="0"/>
              <a:t>cd.</a:t>
            </a:r>
          </a:p>
        </p:txBody>
      </p:sp>
      <p:sp>
        <p:nvSpPr>
          <p:cNvPr id="31748" name="Rectangle 3"/>
          <p:cNvSpPr>
            <a:spLocks noChangeArrowheads="1"/>
          </p:cNvSpPr>
          <p:nvPr/>
        </p:nvSpPr>
        <p:spPr bwMode="auto">
          <a:xfrm>
            <a:off x="838200" y="2133600"/>
            <a:ext cx="7696200" cy="1292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rtl="0"/>
            <a:r>
              <a:rPr lang="pl" sz="2600" b="0" i="0" u="none" dirty="0">
                <a:latin typeface="Arial" charset="0"/>
                <a:cs typeface="Times New Roman" charset="0"/>
              </a:rPr>
              <a:t>Używa większej ilości informacji i detali w celu tworzenia lub porównywania reprezantacji umysłowych                                                            </a:t>
            </a:r>
            <a:r>
              <a:rPr lang="pl" sz="2600" b="0" i="0" u="none" dirty="0">
                <a:latin typeface="Arial" charset="0"/>
              </a:rPr>
              <a:t> </a:t>
            </a:r>
            <a:endParaRPr lang="pl" sz="2600" dirty="0">
              <a:latin typeface="Arial" charset="0"/>
            </a:endParaRPr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3648075" y="26384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pl"/>
          </a:p>
        </p:txBody>
      </p:sp>
      <p:pic>
        <p:nvPicPr>
          <p:cNvPr id="31750" name="Picture 4" descr="ACCOUN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4038600"/>
            <a:ext cx="23622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51" name="Text Box 6"/>
          <p:cNvSpPr txBox="1">
            <a:spLocks noChangeArrowheads="1"/>
          </p:cNvSpPr>
          <p:nvPr/>
        </p:nvSpPr>
        <p:spPr bwMode="auto">
          <a:xfrm>
            <a:off x="6248400" y="4648200"/>
            <a:ext cx="1920875" cy="1066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rtl="0"/>
            <a:r>
              <a:rPr lang="pl" b="0" i="0" u="none">
                <a:latin typeface="Times New Roman" charset="0"/>
              </a:rPr>
              <a:t>np. wielu księgowych</a:t>
            </a:r>
          </a:p>
        </p:txBody>
      </p:sp>
      <p:sp>
        <p:nvSpPr>
          <p:cNvPr id="31752" name="Rectangle 7"/>
          <p:cNvSpPr>
            <a:spLocks noChangeArrowheads="1"/>
          </p:cNvSpPr>
          <p:nvPr/>
        </p:nvSpPr>
        <p:spPr bwMode="auto">
          <a:xfrm>
            <a:off x="914400" y="4038600"/>
            <a:ext cx="2819400" cy="2209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/>
            <a:r>
              <a:rPr lang="pl" b="0" i="0" u="none"/>
              <a:t>Ten wymiar</a:t>
            </a:r>
          </a:p>
          <a:p>
            <a:pPr algn="ctr" rtl="0"/>
            <a:r>
              <a:rPr lang="pl" b="0" i="0" u="none"/>
              <a:t>jest związany</a:t>
            </a:r>
          </a:p>
          <a:p>
            <a:pPr algn="ctr" rtl="0"/>
            <a:r>
              <a:rPr lang="pl" b="0" i="0" u="none"/>
              <a:t>z karierą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905000"/>
            <a:ext cx="8458200" cy="4191000"/>
          </a:xfrm>
        </p:spPr>
        <p:txBody>
          <a:bodyPr/>
          <a:lstStyle/>
          <a:p>
            <a:pPr algn="l" rtl="0">
              <a:lnSpc>
                <a:spcPct val="90000"/>
              </a:lnSpc>
            </a:pPr>
            <a:r>
              <a:rPr lang="pl" sz="2800" b="0" i="0" u="none" dirty="0"/>
              <a:t>Style poznawcze </a:t>
            </a:r>
            <a:r>
              <a:rPr lang="pl" sz="2800" b="0" i="0" u="none" dirty="0" smtClean="0"/>
              <a:t>objaśniają 41</a:t>
            </a:r>
            <a:r>
              <a:rPr lang="pl" sz="2800" b="0" i="0" u="none" dirty="0"/>
              <a:t>% </a:t>
            </a:r>
            <a:r>
              <a:rPr lang="pl" sz="2800" b="0" i="0" u="none" dirty="0" smtClean="0"/>
              <a:t>zmienności wyników</a:t>
            </a:r>
            <a:endParaRPr dirty="0"/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endParaRPr lang="pl" sz="1800" dirty="0" smtClean="0"/>
          </a:p>
          <a:p>
            <a:pPr algn="l" rtl="0">
              <a:lnSpc>
                <a:spcPct val="90000"/>
              </a:lnSpc>
            </a:pPr>
            <a:r>
              <a:rPr lang="pl" sz="2800" b="0" i="0" u="none" dirty="0"/>
              <a:t>„Wewnętrzny” (B=.44***), „liberalny” (B=.14*), „globalny” (B=.38***) sprawdzają się najlepiej</a:t>
            </a: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endParaRPr lang="pl" sz="1600" dirty="0" smtClean="0"/>
          </a:p>
          <a:p>
            <a:pPr algn="l" rtl="0">
              <a:lnSpc>
                <a:spcPct val="90000"/>
              </a:lnSpc>
            </a:pPr>
            <a:r>
              <a:rPr lang="pl" sz="2800" b="0" i="0" u="none" dirty="0"/>
              <a:t>Bogatsze media (np. telefon zamiast wiadomości e-mail i wideokonferencja zamiast rozmowy telefonicznej) pomagają „Zewnętrznym” i „Zachowawcznym” ale nie „Lokalnym”. </a:t>
            </a:r>
          </a:p>
          <a:p>
            <a:pPr algn="l" rtl="0">
              <a:lnSpc>
                <a:spcPct val="90000"/>
              </a:lnSpc>
            </a:pPr>
            <a:endParaRPr lang="pl" sz="2800" dirty="0" smtClean="0"/>
          </a:p>
        </p:txBody>
      </p:sp>
      <p:sp>
        <p:nvSpPr>
          <p:cNvPr id="32771" name="Text Box 4"/>
          <p:cNvSpPr txBox="1">
            <a:spLocks noChangeArrowheads="1"/>
          </p:cNvSpPr>
          <p:nvPr/>
        </p:nvSpPr>
        <p:spPr bwMode="auto">
          <a:xfrm>
            <a:off x="914400" y="0"/>
            <a:ext cx="8229600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pl" sz="2200" b="0" i="0" u="none"/>
              <a:t>Workman, M., Kahnweiler, W., &amp; Bommer, W. (2003). The effects of cognitive style and technology media on commitment to telework and virtual teams, </a:t>
            </a:r>
            <a:r>
              <a:rPr lang="pl" sz="2200" b="0" i="1" u="none"/>
              <a:t>Journal of Vocational Behavior, 63</a:t>
            </a:r>
            <a:r>
              <a:rPr lang="pl" sz="2200" b="0" i="0" u="none"/>
              <a:t>, 199-219.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609600"/>
            <a:ext cx="8162925" cy="762000"/>
          </a:xfrm>
        </p:spPr>
        <p:txBody>
          <a:bodyPr>
            <a:normAutofit fontScale="90000"/>
          </a:bodyPr>
          <a:lstStyle/>
          <a:p>
            <a:pPr rtl="0"/>
            <a:r>
              <a:rPr lang="pl" sz="4400" b="0" i="0" u="none"/>
              <a:t>Rzut oka (na poziomy zespołu)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981200"/>
            <a:ext cx="8110538" cy="4191000"/>
          </a:xfrm>
        </p:spPr>
        <p:txBody>
          <a:bodyPr/>
          <a:lstStyle/>
          <a:p>
            <a:pPr algn="l" rtl="0">
              <a:lnSpc>
                <a:spcPct val="90000"/>
              </a:lnSpc>
            </a:pPr>
            <a:r>
              <a:rPr lang="pl" b="0" i="0" u="none" dirty="0"/>
              <a:t>Inne badania w skrócie...</a:t>
            </a: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endParaRPr lang="pl" dirty="0" smtClean="0"/>
          </a:p>
          <a:p>
            <a:pPr lvl="1" algn="l" rtl="0">
              <a:lnSpc>
                <a:spcPct val="90000"/>
              </a:lnSpc>
            </a:pPr>
            <a:r>
              <a:rPr lang="pl" b="0" i="0" u="none" dirty="0" smtClean="0"/>
              <a:t>Zależność Kontinuum „Bliskość-Wirtualność</a:t>
            </a:r>
            <a:r>
              <a:rPr lang="pl" b="0" i="0" u="none" dirty="0"/>
              <a:t>”  </a:t>
            </a:r>
            <a:r>
              <a:rPr lang="pl" b="0" i="0" u="none" dirty="0" smtClean="0"/>
              <a:t>z konfliktem, spójnością </a:t>
            </a:r>
            <a:r>
              <a:rPr lang="pl" b="0" i="0" u="none" dirty="0"/>
              <a:t>i </a:t>
            </a:r>
            <a:r>
              <a:rPr lang="pl" b="0" i="0" u="none" dirty="0" smtClean="0"/>
              <a:t>umiejętnościami techniczno- społecznymi. </a:t>
            </a:r>
            <a:endParaRPr lang="pl" b="0" i="0" u="none" dirty="0"/>
          </a:p>
          <a:p>
            <a:pPr lvl="1" algn="l" rtl="0">
              <a:lnSpc>
                <a:spcPct val="90000"/>
              </a:lnSpc>
              <a:buFont typeface="Wingdings" pitchFamily="2" charset="2"/>
              <a:buNone/>
            </a:pPr>
            <a:endParaRPr lang="pl" dirty="0" smtClean="0"/>
          </a:p>
          <a:p>
            <a:pPr lvl="1" algn="l" rtl="0">
              <a:lnSpc>
                <a:spcPct val="90000"/>
              </a:lnSpc>
            </a:pPr>
            <a:endParaRPr dirty="0"/>
          </a:p>
          <a:p>
            <a:pPr lvl="1" algn="l" rtl="0">
              <a:lnSpc>
                <a:spcPct val="90000"/>
              </a:lnSpc>
            </a:pPr>
            <a:r>
              <a:rPr lang="pl" dirty="0" smtClean="0"/>
              <a:t>Efekt wpływu struktury społeczno-kulturalnej oraz ograniczeń zespołu na zmienność rezultatów pracy zespołu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762000" y="609600"/>
            <a:ext cx="8162925" cy="762000"/>
          </a:xfrm>
        </p:spPr>
        <p:txBody>
          <a:bodyPr>
            <a:normAutofit/>
          </a:bodyPr>
          <a:lstStyle/>
          <a:p>
            <a:pPr rtl="0"/>
            <a:r>
              <a:rPr lang="pl" sz="3600" b="0" i="0" u="none" dirty="0"/>
              <a:t>Ciekawe pytanie </a:t>
            </a:r>
            <a:r>
              <a:rPr lang="pl" sz="3600" b="0" i="1" u="none" dirty="0"/>
              <a:t>(dla mnie ;) )</a:t>
            </a:r>
            <a:endParaRPr lang="pl" sz="3600" dirty="0" smtClean="0"/>
          </a:p>
        </p:txBody>
      </p:sp>
      <p:sp>
        <p:nvSpPr>
          <p:cNvPr id="7171" name="Rectangle 1027"/>
          <p:cNvSpPr>
            <a:spLocks noGrp="1" noChangeArrowheads="1"/>
          </p:cNvSpPr>
          <p:nvPr>
            <p:ph idx="1"/>
          </p:nvPr>
        </p:nvSpPr>
        <p:spPr>
          <a:xfrm>
            <a:off x="914400" y="1447800"/>
            <a:ext cx="8001000" cy="5257800"/>
          </a:xfrm>
        </p:spPr>
        <p:txBody>
          <a:bodyPr/>
          <a:lstStyle/>
          <a:p>
            <a:pPr algn="l" rtl="0"/>
            <a:r>
              <a:rPr lang="pl" sz="2800" b="0" i="1" u="none" dirty="0"/>
              <a:t>Jak technologia wpływa na zachowania (społeczne)?</a:t>
            </a:r>
            <a:endParaRPr lang="pl" i="1" dirty="0" smtClean="0"/>
          </a:p>
          <a:p>
            <a:pPr algn="l" rtl="0"/>
            <a:r>
              <a:rPr lang="pl" sz="2800" b="0" i="0" u="none" dirty="0"/>
              <a:t>Dlaczego to pytanie jest istotne?</a:t>
            </a:r>
          </a:p>
          <a:p>
            <a:pPr lvl="1" algn="l" rtl="0"/>
            <a:r>
              <a:rPr lang="pl" sz="1800" b="0" i="0" u="none" dirty="0"/>
              <a:t>Prawie każda praca zawodowa wykorzystuje w pewnej formie (i stopniu) technologie.</a:t>
            </a:r>
            <a:endParaRPr lang="pl" sz="1800" dirty="0" smtClean="0"/>
          </a:p>
          <a:p>
            <a:pPr lvl="1" algn="l" rtl="0"/>
            <a:r>
              <a:rPr lang="pl" sz="1800" b="0" i="0" u="none" dirty="0"/>
              <a:t>Większość pracy zawodowej wykonywana jest w zespołach (wirtualnych, zmieszanych)</a:t>
            </a:r>
            <a:endParaRPr lang="pl" sz="1800" dirty="0" smtClean="0"/>
          </a:p>
          <a:p>
            <a:pPr lvl="1" algn="l" rtl="0"/>
            <a:r>
              <a:rPr lang="pl" sz="1800" b="0" i="0" u="none" dirty="0"/>
              <a:t>Znając odpowiedź możemy zadać następne pytanie: jak technologia powinna wspierać wirtualne zespoły?</a:t>
            </a:r>
            <a:endParaRPr lang="pl" sz="1800" dirty="0" smtClean="0"/>
          </a:p>
          <a:p>
            <a:pPr algn="l" rtl="0"/>
            <a:r>
              <a:rPr lang="pl" sz="2800" b="0" i="0" u="none" dirty="0"/>
              <a:t>Jak możemy to badać?</a:t>
            </a:r>
          </a:p>
          <a:p>
            <a:pPr lvl="1" algn="l" rtl="0"/>
            <a:r>
              <a:rPr lang="pl" sz="1800" b="0" i="0" u="none" dirty="0"/>
              <a:t>W pełni wirtualne zespoły pozwalają wyizolować pewne efekty</a:t>
            </a:r>
            <a:endParaRPr lang="pl" sz="1800" dirty="0" smtClean="0"/>
          </a:p>
          <a:p>
            <a:pPr lvl="1" algn="l" rtl="0"/>
            <a:r>
              <a:rPr lang="pl" sz="1800" b="0" i="0" u="none" dirty="0"/>
              <a:t>Środowiska takie jak Wikipedia lub inne portale społecznościowe, oparte na technologii Web2.0, są dobrymi „laboratoriami” do badania zachowań społecznych wykorzystujących technologie jako pośrednika</a:t>
            </a:r>
            <a:endParaRPr lang="pl" sz="18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Arc 2"/>
          <p:cNvSpPr>
            <a:spLocks/>
          </p:cNvSpPr>
          <p:nvPr/>
        </p:nvSpPr>
        <p:spPr bwMode="auto">
          <a:xfrm>
            <a:off x="4800600" y="3200400"/>
            <a:ext cx="1600200" cy="1143000"/>
          </a:xfrm>
          <a:custGeom>
            <a:avLst/>
            <a:gdLst>
              <a:gd name="T0" fmla="*/ 0 w 21600"/>
              <a:gd name="T1" fmla="*/ 0 h 21600"/>
              <a:gd name="T2" fmla="*/ 1600200 w 21600"/>
              <a:gd name="T3" fmla="*/ 1143000 h 21600"/>
              <a:gd name="T4" fmla="*/ 0 w 21600"/>
              <a:gd name="T5" fmla="*/ 11430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50800">
            <a:solidFill>
              <a:srgbClr val="0099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"/>
          </a:p>
        </p:txBody>
      </p:sp>
      <p:sp>
        <p:nvSpPr>
          <p:cNvPr id="34819" name="Arc 3"/>
          <p:cNvSpPr>
            <a:spLocks/>
          </p:cNvSpPr>
          <p:nvPr/>
        </p:nvSpPr>
        <p:spPr bwMode="auto">
          <a:xfrm flipH="1">
            <a:off x="3124200" y="3200400"/>
            <a:ext cx="1676400" cy="1143000"/>
          </a:xfrm>
          <a:custGeom>
            <a:avLst/>
            <a:gdLst>
              <a:gd name="T0" fmla="*/ 0 w 21600"/>
              <a:gd name="T1" fmla="*/ 0 h 21600"/>
              <a:gd name="T2" fmla="*/ 1676400 w 21600"/>
              <a:gd name="T3" fmla="*/ 1143000 h 21600"/>
              <a:gd name="T4" fmla="*/ 0 w 21600"/>
              <a:gd name="T5" fmla="*/ 11430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50800">
            <a:solidFill>
              <a:srgbClr val="0099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"/>
          </a:p>
        </p:txBody>
      </p:sp>
      <p:sp>
        <p:nvSpPr>
          <p:cNvPr id="34820" name="Arc 4"/>
          <p:cNvSpPr>
            <a:spLocks/>
          </p:cNvSpPr>
          <p:nvPr/>
        </p:nvSpPr>
        <p:spPr bwMode="auto">
          <a:xfrm flipH="1" flipV="1">
            <a:off x="3048000" y="3276600"/>
            <a:ext cx="1524000" cy="1066800"/>
          </a:xfrm>
          <a:custGeom>
            <a:avLst/>
            <a:gdLst>
              <a:gd name="T0" fmla="*/ 0 w 21600"/>
              <a:gd name="T1" fmla="*/ 0 h 21600"/>
              <a:gd name="T2" fmla="*/ 1524000 w 21600"/>
              <a:gd name="T3" fmla="*/ 1066800 h 21600"/>
              <a:gd name="T4" fmla="*/ 0 w 21600"/>
              <a:gd name="T5" fmla="*/ 10668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50800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"/>
          </a:p>
        </p:txBody>
      </p:sp>
      <p:sp>
        <p:nvSpPr>
          <p:cNvPr id="34821" name="Arc 5"/>
          <p:cNvSpPr>
            <a:spLocks/>
          </p:cNvSpPr>
          <p:nvPr/>
        </p:nvSpPr>
        <p:spPr bwMode="auto">
          <a:xfrm flipV="1">
            <a:off x="4572000" y="3276600"/>
            <a:ext cx="1828800" cy="1066800"/>
          </a:xfrm>
          <a:custGeom>
            <a:avLst/>
            <a:gdLst>
              <a:gd name="T0" fmla="*/ 0 w 21600"/>
              <a:gd name="T1" fmla="*/ 0 h 21600"/>
              <a:gd name="T2" fmla="*/ 1828800 w 21600"/>
              <a:gd name="T3" fmla="*/ 1066800 h 21600"/>
              <a:gd name="T4" fmla="*/ 0 w 21600"/>
              <a:gd name="T5" fmla="*/ 10668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50800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"/>
          </a:p>
        </p:txBody>
      </p:sp>
      <p:sp>
        <p:nvSpPr>
          <p:cNvPr id="34822" name="Line 6"/>
          <p:cNvSpPr>
            <a:spLocks noChangeShapeType="1"/>
          </p:cNvSpPr>
          <p:nvPr/>
        </p:nvSpPr>
        <p:spPr bwMode="auto">
          <a:xfrm flipV="1">
            <a:off x="3048000" y="3200400"/>
            <a:ext cx="3276600" cy="762000"/>
          </a:xfrm>
          <a:prstGeom prst="line">
            <a:avLst/>
          </a:prstGeom>
          <a:noFill/>
          <a:ln w="508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"/>
          </a:p>
        </p:txBody>
      </p:sp>
      <p:sp>
        <p:nvSpPr>
          <p:cNvPr id="34823" name="Line 7"/>
          <p:cNvSpPr>
            <a:spLocks noChangeShapeType="1"/>
          </p:cNvSpPr>
          <p:nvPr/>
        </p:nvSpPr>
        <p:spPr bwMode="auto">
          <a:xfrm flipV="1">
            <a:off x="3048000" y="3581400"/>
            <a:ext cx="3505200" cy="457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"/>
          </a:p>
        </p:txBody>
      </p:sp>
      <p:sp>
        <p:nvSpPr>
          <p:cNvPr id="34824" name="Line 8"/>
          <p:cNvSpPr>
            <a:spLocks noChangeShapeType="1"/>
          </p:cNvSpPr>
          <p:nvPr/>
        </p:nvSpPr>
        <p:spPr bwMode="auto">
          <a:xfrm>
            <a:off x="2514600" y="2819400"/>
            <a:ext cx="0" cy="2743200"/>
          </a:xfrm>
          <a:prstGeom prst="line">
            <a:avLst/>
          </a:prstGeom>
          <a:noFill/>
          <a:ln w="508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pl"/>
          </a:p>
        </p:txBody>
      </p:sp>
      <p:sp>
        <p:nvSpPr>
          <p:cNvPr id="34825" name="Line 9"/>
          <p:cNvSpPr>
            <a:spLocks noChangeShapeType="1"/>
          </p:cNvSpPr>
          <p:nvPr/>
        </p:nvSpPr>
        <p:spPr bwMode="auto">
          <a:xfrm>
            <a:off x="2514600" y="5562600"/>
            <a:ext cx="4343400" cy="0"/>
          </a:xfrm>
          <a:prstGeom prst="line">
            <a:avLst/>
          </a:prstGeom>
          <a:noFill/>
          <a:ln w="508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pl"/>
          </a:p>
        </p:txBody>
      </p:sp>
      <p:sp>
        <p:nvSpPr>
          <p:cNvPr id="34826" name="Text Box 10"/>
          <p:cNvSpPr txBox="1">
            <a:spLocks noChangeArrowheads="1"/>
          </p:cNvSpPr>
          <p:nvPr/>
        </p:nvSpPr>
        <p:spPr bwMode="auto">
          <a:xfrm>
            <a:off x="2133600" y="5715000"/>
            <a:ext cx="5257800" cy="3429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l" rtl="0"/>
            <a:r>
              <a:rPr lang="pl" sz="1800" b="0" i="0" u="none">
                <a:latin typeface="Arial Black" pitchFamily="34" charset="0"/>
              </a:rPr>
              <a:t>Bliskie   ---------------------------------- Wirtualne</a:t>
            </a:r>
          </a:p>
        </p:txBody>
      </p:sp>
      <p:sp>
        <p:nvSpPr>
          <p:cNvPr id="34827" name="AutoShape 11"/>
          <p:cNvSpPr>
            <a:spLocks noChangeArrowheads="1"/>
          </p:cNvSpPr>
          <p:nvPr/>
        </p:nvSpPr>
        <p:spPr bwMode="auto">
          <a:xfrm>
            <a:off x="3124200" y="2743200"/>
            <a:ext cx="1104900" cy="342900"/>
          </a:xfrm>
          <a:prstGeom prst="wedgeRectCallout">
            <a:avLst>
              <a:gd name="adj1" fmla="val 24713"/>
              <a:gd name="adj2" fmla="val 124074"/>
            </a:avLst>
          </a:prstGeom>
          <a:solidFill>
            <a:srgbClr val="FFFFFF"/>
          </a:solidFill>
          <a:ln w="9525">
            <a:solidFill>
              <a:srgbClr val="009900"/>
            </a:solidFill>
            <a:miter lim="800000"/>
            <a:headEnd/>
            <a:tailEnd/>
          </a:ln>
        </p:spPr>
        <p:txBody>
          <a:bodyPr/>
          <a:lstStyle/>
          <a:p>
            <a:pPr algn="l" rtl="0" eaLnBrk="0" hangingPunct="0"/>
            <a:r>
              <a:rPr lang="pl" sz="1200" b="0" i="0" u="none">
                <a:solidFill>
                  <a:srgbClr val="009900"/>
                </a:solidFill>
                <a:latin typeface="Arial Black" pitchFamily="34" charset="0"/>
              </a:rPr>
              <a:t>Spójność</a:t>
            </a:r>
          </a:p>
        </p:txBody>
      </p:sp>
      <p:sp>
        <p:nvSpPr>
          <p:cNvPr id="34828" name="AutoShape 12"/>
          <p:cNvSpPr>
            <a:spLocks/>
          </p:cNvSpPr>
          <p:nvPr/>
        </p:nvSpPr>
        <p:spPr bwMode="auto">
          <a:xfrm>
            <a:off x="6858000" y="2667000"/>
            <a:ext cx="1066800" cy="533400"/>
          </a:xfrm>
          <a:prstGeom prst="accentBorderCallout1">
            <a:avLst>
              <a:gd name="adj1" fmla="val 21431"/>
              <a:gd name="adj2" fmla="val -7144"/>
              <a:gd name="adj3" fmla="val 158931"/>
              <a:gd name="adj4" fmla="val -177528"/>
            </a:avLst>
          </a:prstGeom>
          <a:solidFill>
            <a:srgbClr val="FFFFFF"/>
          </a:solidFill>
          <a:ln w="25400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pPr algn="l" rtl="0" eaLnBrk="0" hangingPunct="0"/>
            <a:r>
              <a:rPr lang="pl" sz="1400" b="1" i="0" u="none">
                <a:solidFill>
                  <a:srgbClr val="0000FF"/>
                </a:solidFill>
                <a:latin typeface="Arial" charset="0"/>
              </a:rPr>
              <a:t>Β = .279</a:t>
            </a:r>
          </a:p>
          <a:p>
            <a:pPr algn="l" rtl="0" eaLnBrk="0" hangingPunct="0"/>
            <a:r>
              <a:rPr lang="pl" sz="1400" b="1" i="0" u="none">
                <a:solidFill>
                  <a:srgbClr val="0000FF"/>
                </a:solidFill>
                <a:latin typeface="Arial" charset="0"/>
              </a:rPr>
              <a:t>p&lt;.000</a:t>
            </a:r>
          </a:p>
        </p:txBody>
      </p:sp>
      <p:sp>
        <p:nvSpPr>
          <p:cNvPr id="34829" name="AutoShape 13"/>
          <p:cNvSpPr>
            <a:spLocks/>
          </p:cNvSpPr>
          <p:nvPr/>
        </p:nvSpPr>
        <p:spPr bwMode="auto">
          <a:xfrm>
            <a:off x="7086600" y="4267200"/>
            <a:ext cx="990600" cy="533400"/>
          </a:xfrm>
          <a:prstGeom prst="accentBorderCallout1">
            <a:avLst>
              <a:gd name="adj1" fmla="val 21431"/>
              <a:gd name="adj2" fmla="val -7694"/>
              <a:gd name="adj3" fmla="val -89880"/>
              <a:gd name="adj4" fmla="val -204806"/>
            </a:avLst>
          </a:prstGeom>
          <a:solidFill>
            <a:srgbClr val="FFFFFF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l" rtl="0" eaLnBrk="0" hangingPunct="0"/>
            <a:r>
              <a:rPr lang="pl" sz="1400" b="1" i="0" u="none">
                <a:latin typeface="Arial" charset="0"/>
              </a:rPr>
              <a:t>Β = .184</a:t>
            </a:r>
          </a:p>
          <a:p>
            <a:pPr algn="l" rtl="0" eaLnBrk="0" hangingPunct="0"/>
            <a:r>
              <a:rPr lang="pl" sz="1400" b="1" i="0" u="none">
                <a:latin typeface="Arial" charset="0"/>
              </a:rPr>
              <a:t>p&lt;.000</a:t>
            </a:r>
          </a:p>
        </p:txBody>
      </p:sp>
      <p:sp>
        <p:nvSpPr>
          <p:cNvPr id="34830" name="AutoShape 14"/>
          <p:cNvSpPr>
            <a:spLocks noChangeArrowheads="1"/>
          </p:cNvSpPr>
          <p:nvPr/>
        </p:nvSpPr>
        <p:spPr bwMode="auto">
          <a:xfrm>
            <a:off x="5867400" y="5029200"/>
            <a:ext cx="1143000" cy="342900"/>
          </a:xfrm>
          <a:prstGeom prst="wedgeRectCallout">
            <a:avLst>
              <a:gd name="adj1" fmla="val -114028"/>
              <a:gd name="adj2" fmla="val -263426"/>
            </a:avLst>
          </a:prstGeom>
          <a:solidFill>
            <a:srgbClr val="FFFFFF"/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/>
          <a:lstStyle/>
          <a:p>
            <a:pPr algn="l" rtl="0" eaLnBrk="0" hangingPunct="0"/>
            <a:r>
              <a:rPr lang="pl" sz="1200" b="0" i="0" u="none">
                <a:solidFill>
                  <a:srgbClr val="FF3300"/>
                </a:solidFill>
                <a:latin typeface="Arial Black" pitchFamily="34" charset="0"/>
              </a:rPr>
              <a:t>Konflikty</a:t>
            </a:r>
          </a:p>
        </p:txBody>
      </p:sp>
      <p:sp>
        <p:nvSpPr>
          <p:cNvPr id="34831" name="AutoShape 15"/>
          <p:cNvSpPr>
            <a:spLocks noChangeArrowheads="1"/>
          </p:cNvSpPr>
          <p:nvPr/>
        </p:nvSpPr>
        <p:spPr bwMode="auto">
          <a:xfrm>
            <a:off x="7010400" y="3886200"/>
            <a:ext cx="1219200" cy="342900"/>
          </a:xfrm>
          <a:prstGeom prst="wedgeRectCallout">
            <a:avLst>
              <a:gd name="adj1" fmla="val -100296"/>
              <a:gd name="adj2" fmla="val -138889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l" rtl="0" eaLnBrk="0" hangingPunct="0"/>
            <a:r>
              <a:rPr lang="pl" sz="1200" b="0" i="0" u="none" dirty="0">
                <a:latin typeface="Arial Black" pitchFamily="34" charset="0"/>
              </a:rPr>
              <a:t>Techniczne</a:t>
            </a:r>
          </a:p>
        </p:txBody>
      </p:sp>
      <p:sp>
        <p:nvSpPr>
          <p:cNvPr id="34832" name="AutoShape 16"/>
          <p:cNvSpPr>
            <a:spLocks noChangeArrowheads="1"/>
          </p:cNvSpPr>
          <p:nvPr/>
        </p:nvSpPr>
        <p:spPr bwMode="auto">
          <a:xfrm>
            <a:off x="6781800" y="3276600"/>
            <a:ext cx="990600" cy="342900"/>
          </a:xfrm>
          <a:prstGeom prst="wedgeRectCallout">
            <a:avLst>
              <a:gd name="adj1" fmla="val -112880"/>
              <a:gd name="adj2" fmla="val -76852"/>
            </a:avLst>
          </a:prstGeom>
          <a:solidFill>
            <a:srgbClr val="FFFF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pPr algn="l" rtl="0" eaLnBrk="0" hangingPunct="0"/>
            <a:r>
              <a:rPr lang="pl" sz="1200" b="0" i="0" u="none" dirty="0">
                <a:solidFill>
                  <a:srgbClr val="0000FF"/>
                </a:solidFill>
                <a:latin typeface="Arial Black" pitchFamily="34" charset="0"/>
              </a:rPr>
              <a:t>Zadania</a:t>
            </a:r>
          </a:p>
        </p:txBody>
      </p:sp>
      <p:sp>
        <p:nvSpPr>
          <p:cNvPr id="34833" name="AutoShape 17"/>
          <p:cNvSpPr>
            <a:spLocks noChangeArrowheads="1"/>
          </p:cNvSpPr>
          <p:nvPr/>
        </p:nvSpPr>
        <p:spPr bwMode="auto">
          <a:xfrm>
            <a:off x="1371600" y="3581400"/>
            <a:ext cx="1028700" cy="342900"/>
          </a:xfrm>
          <a:prstGeom prst="wedgeRectCallout">
            <a:avLst>
              <a:gd name="adj1" fmla="val 112500"/>
              <a:gd name="adj2" fmla="val 57407"/>
            </a:avLst>
          </a:prstGeom>
          <a:solidFill>
            <a:srgbClr val="FFFF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pPr algn="l" rtl="0" eaLnBrk="0" hangingPunct="0"/>
            <a:r>
              <a:rPr lang="pl" sz="1200" b="0" i="0" u="none">
                <a:solidFill>
                  <a:srgbClr val="0000FF"/>
                </a:solidFill>
                <a:latin typeface="Arial Black" pitchFamily="34" charset="0"/>
              </a:rPr>
              <a:t>Relacje</a:t>
            </a:r>
          </a:p>
        </p:txBody>
      </p:sp>
      <p:sp>
        <p:nvSpPr>
          <p:cNvPr id="34834" name="AutoShape 18"/>
          <p:cNvSpPr>
            <a:spLocks noChangeArrowheads="1"/>
          </p:cNvSpPr>
          <p:nvPr/>
        </p:nvSpPr>
        <p:spPr bwMode="auto">
          <a:xfrm>
            <a:off x="1143000" y="4495800"/>
            <a:ext cx="1104900" cy="342900"/>
          </a:xfrm>
          <a:prstGeom prst="wedgeRectCallout">
            <a:avLst>
              <a:gd name="adj1" fmla="val 149602"/>
              <a:gd name="adj2" fmla="val -181019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l" rtl="0" eaLnBrk="0" hangingPunct="0"/>
            <a:r>
              <a:rPr lang="pl" sz="1200" b="0" i="0" u="none" dirty="0">
                <a:latin typeface="Arial Black" pitchFamily="34" charset="0"/>
              </a:rPr>
              <a:t>Socialne</a:t>
            </a:r>
          </a:p>
        </p:txBody>
      </p:sp>
      <p:sp>
        <p:nvSpPr>
          <p:cNvPr id="34835" name="AutoShape 19"/>
          <p:cNvSpPr>
            <a:spLocks/>
          </p:cNvSpPr>
          <p:nvPr/>
        </p:nvSpPr>
        <p:spPr bwMode="auto">
          <a:xfrm>
            <a:off x="4572000" y="2590800"/>
            <a:ext cx="1219200" cy="533400"/>
          </a:xfrm>
          <a:prstGeom prst="accentBorderCallout1">
            <a:avLst>
              <a:gd name="adj1" fmla="val 21431"/>
              <a:gd name="adj2" fmla="val -6250"/>
              <a:gd name="adj3" fmla="val 136310"/>
              <a:gd name="adj4" fmla="val -51954"/>
            </a:avLst>
          </a:prstGeom>
          <a:solidFill>
            <a:srgbClr val="FFFFFF"/>
          </a:solidFill>
          <a:ln w="25400">
            <a:solidFill>
              <a:srgbClr val="009900"/>
            </a:solidFill>
            <a:miter lim="800000"/>
            <a:headEnd/>
            <a:tailEnd/>
          </a:ln>
        </p:spPr>
        <p:txBody>
          <a:bodyPr/>
          <a:lstStyle/>
          <a:p>
            <a:pPr algn="l" rtl="0" eaLnBrk="0" hangingPunct="0"/>
            <a:r>
              <a:rPr lang="pl" sz="1400" b="0" i="0" u="none">
                <a:solidFill>
                  <a:srgbClr val="009900"/>
                </a:solidFill>
                <a:latin typeface="Arial" charset="0"/>
                <a:cs typeface="Times New Roman" charset="0"/>
                <a:sym typeface="Symbol" pitchFamily="18" charset="2"/>
              </a:rPr>
              <a:t></a:t>
            </a:r>
            <a:r>
              <a:rPr lang="pl" sz="1400" b="1" i="1" u="none">
                <a:solidFill>
                  <a:srgbClr val="009900"/>
                </a:solidFill>
                <a:latin typeface="Arial" charset="0"/>
                <a:cs typeface="Times New Roman" charset="0"/>
              </a:rPr>
              <a:t>R</a:t>
            </a:r>
            <a:r>
              <a:rPr lang="pl" sz="1600" b="1" i="1" u="none" baseline="30000">
                <a:solidFill>
                  <a:srgbClr val="009900"/>
                </a:solidFill>
                <a:latin typeface="Arial" charset="0"/>
                <a:cs typeface="Times New Roman" charset="0"/>
              </a:rPr>
              <a:t>2</a:t>
            </a:r>
            <a:r>
              <a:rPr lang="pl" sz="1400" b="1" i="1" u="none" baseline="30000">
                <a:solidFill>
                  <a:srgbClr val="009900"/>
                </a:solidFill>
                <a:latin typeface="Arial" charset="0"/>
                <a:cs typeface="Times New Roman" charset="0"/>
              </a:rPr>
              <a:t> </a:t>
            </a:r>
            <a:r>
              <a:rPr lang="pl" sz="1400" b="1" i="0" u="none">
                <a:solidFill>
                  <a:srgbClr val="009900"/>
                </a:solidFill>
                <a:latin typeface="Arial" charset="0"/>
                <a:cs typeface="Times New Roman" charset="0"/>
              </a:rPr>
              <a:t>= .015</a:t>
            </a:r>
          </a:p>
          <a:p>
            <a:pPr algn="l" rtl="0" eaLnBrk="0" hangingPunct="0"/>
            <a:r>
              <a:rPr lang="pl" sz="1400" b="1" i="0" u="none">
                <a:solidFill>
                  <a:srgbClr val="009900"/>
                </a:solidFill>
                <a:latin typeface="Arial" charset="0"/>
                <a:cs typeface="Times New Roman" charset="0"/>
              </a:rPr>
              <a:t>p&lt; .000</a:t>
            </a:r>
            <a:r>
              <a:rPr lang="pl" sz="1400" b="1" i="0" u="none">
                <a:solidFill>
                  <a:srgbClr val="009900"/>
                </a:solidFill>
                <a:latin typeface="Arial" charset="0"/>
              </a:rPr>
              <a:t> </a:t>
            </a:r>
          </a:p>
        </p:txBody>
      </p:sp>
      <p:sp>
        <p:nvSpPr>
          <p:cNvPr id="34836" name="AutoShape 20"/>
          <p:cNvSpPr>
            <a:spLocks/>
          </p:cNvSpPr>
          <p:nvPr/>
        </p:nvSpPr>
        <p:spPr bwMode="auto">
          <a:xfrm>
            <a:off x="3200400" y="4876800"/>
            <a:ext cx="1219200" cy="533400"/>
          </a:xfrm>
          <a:prstGeom prst="accentBorderCallout1">
            <a:avLst>
              <a:gd name="adj1" fmla="val 21431"/>
              <a:gd name="adj2" fmla="val 106250"/>
              <a:gd name="adj3" fmla="val -105954"/>
              <a:gd name="adj4" fmla="val 159898"/>
            </a:avLst>
          </a:prstGeom>
          <a:solidFill>
            <a:srgbClr val="FFFFFF"/>
          </a:solidFill>
          <a:ln w="25400">
            <a:solidFill>
              <a:srgbClr val="FF3300"/>
            </a:solidFill>
            <a:miter lim="800000"/>
            <a:headEnd/>
            <a:tailEnd/>
          </a:ln>
        </p:spPr>
        <p:txBody>
          <a:bodyPr/>
          <a:lstStyle/>
          <a:p>
            <a:pPr algn="l" rtl="0" eaLnBrk="0" hangingPunct="0"/>
            <a:r>
              <a:rPr lang="pl" sz="1400" b="0" i="0" u="none">
                <a:solidFill>
                  <a:srgbClr val="FF3300"/>
                </a:solidFill>
                <a:latin typeface="Arial" charset="0"/>
                <a:cs typeface="Times New Roman" charset="0"/>
                <a:sym typeface="Symbol" pitchFamily="18" charset="2"/>
              </a:rPr>
              <a:t></a:t>
            </a:r>
            <a:r>
              <a:rPr lang="pl" sz="1400" b="1" i="1" u="none">
                <a:solidFill>
                  <a:srgbClr val="FF3300"/>
                </a:solidFill>
                <a:latin typeface="Arial" charset="0"/>
                <a:cs typeface="Times New Roman" charset="0"/>
              </a:rPr>
              <a:t>R</a:t>
            </a:r>
            <a:r>
              <a:rPr lang="pl" sz="1600" b="1" i="1" u="none" baseline="30000">
                <a:solidFill>
                  <a:srgbClr val="FF3300"/>
                </a:solidFill>
                <a:latin typeface="Arial" charset="0"/>
                <a:cs typeface="Times New Roman" charset="0"/>
              </a:rPr>
              <a:t>2</a:t>
            </a:r>
            <a:r>
              <a:rPr lang="pl" sz="1400" b="1" i="1" u="none" baseline="30000">
                <a:solidFill>
                  <a:srgbClr val="FF3300"/>
                </a:solidFill>
                <a:latin typeface="Arial" charset="0"/>
                <a:cs typeface="Times New Roman" charset="0"/>
              </a:rPr>
              <a:t> </a:t>
            </a:r>
            <a:r>
              <a:rPr lang="pl" sz="1400" b="1" i="0" u="none">
                <a:solidFill>
                  <a:srgbClr val="FF3300"/>
                </a:solidFill>
                <a:latin typeface="Arial" charset="0"/>
                <a:cs typeface="Times New Roman" charset="0"/>
              </a:rPr>
              <a:t>= .006</a:t>
            </a:r>
          </a:p>
          <a:p>
            <a:pPr algn="l" rtl="0" eaLnBrk="0" hangingPunct="0"/>
            <a:r>
              <a:rPr lang="pl" sz="1400" b="1" i="0" u="none">
                <a:solidFill>
                  <a:srgbClr val="FF3300"/>
                </a:solidFill>
                <a:latin typeface="Arial" charset="0"/>
                <a:cs typeface="Times New Roman" charset="0"/>
              </a:rPr>
              <a:t>p= .017</a:t>
            </a:r>
            <a:r>
              <a:rPr lang="pl" sz="1400" b="1" i="0" u="none">
                <a:latin typeface="Arial" charset="0"/>
              </a:rPr>
              <a:t> </a:t>
            </a:r>
          </a:p>
        </p:txBody>
      </p:sp>
      <p:sp>
        <p:nvSpPr>
          <p:cNvPr id="34837" name="Text Box 21"/>
          <p:cNvSpPr txBox="1">
            <a:spLocks noChangeArrowheads="1"/>
          </p:cNvSpPr>
          <p:nvPr/>
        </p:nvSpPr>
        <p:spPr bwMode="auto">
          <a:xfrm>
            <a:off x="914400" y="0"/>
            <a:ext cx="8229600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pl" sz="2200" b="0" i="0" u="none" dirty="0">
                <a:solidFill>
                  <a:srgbClr val="000000"/>
                </a:solidFill>
                <a:latin typeface="Arial" charset="0"/>
                <a:cs typeface="Arial" charset="0"/>
              </a:rPr>
              <a:t>Workman, M. (2007). Virtual team performance and the proximal-virtual team continuum. </a:t>
            </a:r>
            <a:r>
              <a:rPr lang="pl" sz="2200" b="0" i="1" u="none" dirty="0">
                <a:solidFill>
                  <a:srgbClr val="000000"/>
                </a:solidFill>
                <a:latin typeface="Arial" charset="0"/>
                <a:cs typeface="Arial" charset="0"/>
              </a:rPr>
              <a:t>Journal of the American Society for Information Science and Technology, 58</a:t>
            </a:r>
            <a:r>
              <a:rPr lang="pl" sz="2200" b="0" i="0" u="none" dirty="0">
                <a:solidFill>
                  <a:srgbClr val="000000"/>
                </a:solidFill>
                <a:latin typeface="Arial" charset="0"/>
                <a:cs typeface="Arial" charset="0"/>
              </a:rPr>
              <a:t>, 729-744.</a:t>
            </a:r>
            <a:endParaRPr lang="pl" sz="2200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Line 2"/>
          <p:cNvSpPr>
            <a:spLocks noChangeShapeType="1"/>
          </p:cNvSpPr>
          <p:nvPr/>
        </p:nvSpPr>
        <p:spPr bwMode="auto">
          <a:xfrm>
            <a:off x="1752600" y="2362200"/>
            <a:ext cx="0" cy="3200400"/>
          </a:xfrm>
          <a:prstGeom prst="line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pl"/>
          </a:p>
        </p:txBody>
      </p:sp>
      <p:sp>
        <p:nvSpPr>
          <p:cNvPr id="35843" name="Line 3"/>
          <p:cNvSpPr>
            <a:spLocks noChangeShapeType="1"/>
          </p:cNvSpPr>
          <p:nvPr/>
        </p:nvSpPr>
        <p:spPr bwMode="auto">
          <a:xfrm>
            <a:off x="1752600" y="5562600"/>
            <a:ext cx="5257800" cy="0"/>
          </a:xfrm>
          <a:prstGeom prst="line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pl"/>
          </a:p>
        </p:txBody>
      </p:sp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2667000" y="5638800"/>
            <a:ext cx="3200400" cy="3429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rtl="0"/>
            <a:r>
              <a:rPr lang="pl" sz="1800" b="0" i="0" u="none">
                <a:latin typeface="Arial Black" pitchFamily="34" charset="0"/>
              </a:rPr>
              <a:t>Przenikalność granic</a:t>
            </a:r>
          </a:p>
        </p:txBody>
      </p:sp>
      <p:sp>
        <p:nvSpPr>
          <p:cNvPr id="35845" name="Text Box 5"/>
          <p:cNvSpPr txBox="1">
            <a:spLocks noChangeArrowheads="1"/>
          </p:cNvSpPr>
          <p:nvPr/>
        </p:nvSpPr>
        <p:spPr bwMode="auto">
          <a:xfrm>
            <a:off x="152400" y="3276600"/>
            <a:ext cx="1524000" cy="762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l" rtl="0"/>
            <a:r>
              <a:rPr lang="pl" sz="1200" b="0" i="0" u="none" dirty="0">
                <a:latin typeface="Arial Black" pitchFamily="34" charset="0"/>
              </a:rPr>
              <a:t>Niezgodność budżetu i harmonogramu</a:t>
            </a:r>
          </a:p>
        </p:txBody>
      </p:sp>
      <p:sp>
        <p:nvSpPr>
          <p:cNvPr id="35846" name="Line 6"/>
          <p:cNvSpPr>
            <a:spLocks noChangeShapeType="1"/>
          </p:cNvSpPr>
          <p:nvPr/>
        </p:nvSpPr>
        <p:spPr bwMode="auto">
          <a:xfrm>
            <a:off x="3048000" y="3810000"/>
            <a:ext cx="2895600" cy="762000"/>
          </a:xfrm>
          <a:prstGeom prst="line">
            <a:avLst/>
          </a:prstGeom>
          <a:noFill/>
          <a:ln w="50800">
            <a:solidFill>
              <a:srgbClr val="0099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pl"/>
          </a:p>
        </p:txBody>
      </p:sp>
      <p:sp>
        <p:nvSpPr>
          <p:cNvPr id="35847" name="AutoShape 7"/>
          <p:cNvSpPr>
            <a:spLocks noChangeArrowheads="1"/>
          </p:cNvSpPr>
          <p:nvPr/>
        </p:nvSpPr>
        <p:spPr bwMode="auto">
          <a:xfrm>
            <a:off x="2209800" y="2743200"/>
            <a:ext cx="1104900" cy="342900"/>
          </a:xfrm>
          <a:prstGeom prst="wedgeRectCallout">
            <a:avLst>
              <a:gd name="adj1" fmla="val 24713"/>
              <a:gd name="adj2" fmla="val 257407"/>
            </a:avLst>
          </a:prstGeom>
          <a:solidFill>
            <a:srgbClr val="FFFFFF"/>
          </a:solidFill>
          <a:ln w="9525">
            <a:solidFill>
              <a:srgbClr val="009900"/>
            </a:solidFill>
            <a:miter lim="800000"/>
            <a:headEnd/>
            <a:tailEnd/>
          </a:ln>
        </p:spPr>
        <p:txBody>
          <a:bodyPr/>
          <a:lstStyle/>
          <a:p>
            <a:pPr algn="l" rtl="0" eaLnBrk="0" hangingPunct="0"/>
            <a:r>
              <a:rPr lang="pl" sz="1200" b="0" i="0" u="none">
                <a:solidFill>
                  <a:srgbClr val="009900"/>
                </a:solidFill>
                <a:latin typeface="Arial Black" pitchFamily="34" charset="0"/>
              </a:rPr>
              <a:t>Przebieg</a:t>
            </a:r>
          </a:p>
        </p:txBody>
      </p:sp>
      <p:sp>
        <p:nvSpPr>
          <p:cNvPr id="35848" name="AutoShape 8"/>
          <p:cNvSpPr>
            <a:spLocks noChangeArrowheads="1"/>
          </p:cNvSpPr>
          <p:nvPr/>
        </p:nvSpPr>
        <p:spPr bwMode="auto">
          <a:xfrm>
            <a:off x="6477000" y="4419600"/>
            <a:ext cx="1104900" cy="342900"/>
          </a:xfrm>
          <a:prstGeom prst="wedgeRectCallout">
            <a:avLst>
              <a:gd name="adj1" fmla="val -101579"/>
              <a:gd name="adj2" fmla="val -7870"/>
            </a:avLst>
          </a:prstGeom>
          <a:solidFill>
            <a:srgbClr val="FFFFFF"/>
          </a:solidFill>
          <a:ln w="9525">
            <a:solidFill>
              <a:srgbClr val="009900"/>
            </a:solidFill>
            <a:miter lim="800000"/>
            <a:headEnd/>
            <a:tailEnd/>
          </a:ln>
        </p:spPr>
        <p:txBody>
          <a:bodyPr/>
          <a:lstStyle/>
          <a:p>
            <a:pPr algn="l" rtl="0" eaLnBrk="0" hangingPunct="0"/>
            <a:r>
              <a:rPr lang="pl" sz="1200" b="0" i="0" u="none">
                <a:solidFill>
                  <a:srgbClr val="009900"/>
                </a:solidFill>
                <a:latin typeface="Arial Black" pitchFamily="34" charset="0"/>
              </a:rPr>
              <a:t>Wyniki</a:t>
            </a:r>
          </a:p>
        </p:txBody>
      </p:sp>
      <p:sp>
        <p:nvSpPr>
          <p:cNvPr id="35849" name="AutoShape 9"/>
          <p:cNvSpPr>
            <a:spLocks/>
          </p:cNvSpPr>
          <p:nvPr/>
        </p:nvSpPr>
        <p:spPr bwMode="auto">
          <a:xfrm>
            <a:off x="6477000" y="4876800"/>
            <a:ext cx="1066800" cy="533400"/>
          </a:xfrm>
          <a:prstGeom prst="accentBorderCallout1">
            <a:avLst>
              <a:gd name="adj1" fmla="val 21431"/>
              <a:gd name="adj2" fmla="val -7144"/>
              <a:gd name="adj3" fmla="val -76787"/>
              <a:gd name="adj4" fmla="val -97472"/>
            </a:avLst>
          </a:prstGeom>
          <a:solidFill>
            <a:srgbClr val="FFFFFF"/>
          </a:solidFill>
          <a:ln w="25400">
            <a:solidFill>
              <a:srgbClr val="009900"/>
            </a:solidFill>
            <a:miter lim="800000"/>
            <a:headEnd/>
            <a:tailEnd/>
          </a:ln>
        </p:spPr>
        <p:txBody>
          <a:bodyPr/>
          <a:lstStyle/>
          <a:p>
            <a:pPr algn="l" rtl="0" eaLnBrk="0" hangingPunct="0"/>
            <a:r>
              <a:rPr lang="pl" sz="1400" b="1" i="0" u="none">
                <a:solidFill>
                  <a:srgbClr val="009900"/>
                </a:solidFill>
                <a:latin typeface="Arial" charset="0"/>
              </a:rPr>
              <a:t>Β = -1.11</a:t>
            </a:r>
          </a:p>
          <a:p>
            <a:pPr algn="l" rtl="0" eaLnBrk="0" hangingPunct="0"/>
            <a:r>
              <a:rPr lang="pl" sz="1400" b="1" i="0" u="none">
                <a:solidFill>
                  <a:srgbClr val="009900"/>
                </a:solidFill>
                <a:latin typeface="Arial" charset="0"/>
              </a:rPr>
              <a:t>p&lt;.000</a:t>
            </a:r>
          </a:p>
        </p:txBody>
      </p:sp>
      <p:sp>
        <p:nvSpPr>
          <p:cNvPr id="35850" name="Line 10"/>
          <p:cNvSpPr>
            <a:spLocks noChangeShapeType="1"/>
          </p:cNvSpPr>
          <p:nvPr/>
        </p:nvSpPr>
        <p:spPr bwMode="auto">
          <a:xfrm flipV="1">
            <a:off x="2971800" y="3962400"/>
            <a:ext cx="3048000" cy="381000"/>
          </a:xfrm>
          <a:prstGeom prst="line">
            <a:avLst/>
          </a:prstGeom>
          <a:noFill/>
          <a:ln w="50800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pl"/>
          </a:p>
        </p:txBody>
      </p:sp>
      <p:sp>
        <p:nvSpPr>
          <p:cNvPr id="35851" name="AutoShape 11"/>
          <p:cNvSpPr>
            <a:spLocks noChangeArrowheads="1"/>
          </p:cNvSpPr>
          <p:nvPr/>
        </p:nvSpPr>
        <p:spPr bwMode="auto">
          <a:xfrm>
            <a:off x="6477000" y="3657600"/>
            <a:ext cx="1524000" cy="342900"/>
          </a:xfrm>
          <a:prstGeom prst="wedgeRectCallout">
            <a:avLst>
              <a:gd name="adj1" fmla="val -83880"/>
              <a:gd name="adj2" fmla="val 33796"/>
            </a:avLst>
          </a:prstGeom>
          <a:solidFill>
            <a:srgbClr val="FFFFFF"/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/>
          <a:lstStyle/>
          <a:p>
            <a:pPr algn="l" rtl="0" eaLnBrk="0" hangingPunct="0"/>
            <a:r>
              <a:rPr lang="pl" sz="1000" b="0" i="0" u="none" dirty="0">
                <a:solidFill>
                  <a:srgbClr val="FF3300"/>
                </a:solidFill>
                <a:latin typeface="Arial Black" pitchFamily="34" charset="0"/>
              </a:rPr>
              <a:t>Większe ustrukturyzowanie</a:t>
            </a:r>
          </a:p>
        </p:txBody>
      </p:sp>
      <p:sp>
        <p:nvSpPr>
          <p:cNvPr id="35852" name="AutoShape 12"/>
          <p:cNvSpPr>
            <a:spLocks noChangeArrowheads="1"/>
          </p:cNvSpPr>
          <p:nvPr/>
        </p:nvSpPr>
        <p:spPr bwMode="auto">
          <a:xfrm>
            <a:off x="1828800" y="3886200"/>
            <a:ext cx="1524000" cy="457200"/>
          </a:xfrm>
          <a:prstGeom prst="wedgeRectCallout">
            <a:avLst>
              <a:gd name="adj1" fmla="val 31579"/>
              <a:gd name="adj2" fmla="val 81481"/>
            </a:avLst>
          </a:prstGeom>
          <a:solidFill>
            <a:srgbClr val="FFFFFF"/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/>
          <a:lstStyle/>
          <a:p>
            <a:pPr algn="l" rtl="0" eaLnBrk="0" hangingPunct="0"/>
            <a:r>
              <a:rPr lang="pl" sz="1000" b="0" i="0" u="none" dirty="0">
                <a:solidFill>
                  <a:srgbClr val="FF3300"/>
                </a:solidFill>
                <a:latin typeface="Arial Black" pitchFamily="34" charset="0"/>
              </a:rPr>
              <a:t>Mniejsze ustrukturyzowanie</a:t>
            </a:r>
          </a:p>
        </p:txBody>
      </p:sp>
      <p:sp>
        <p:nvSpPr>
          <p:cNvPr id="35853" name="AutoShape 13"/>
          <p:cNvSpPr>
            <a:spLocks/>
          </p:cNvSpPr>
          <p:nvPr/>
        </p:nvSpPr>
        <p:spPr bwMode="auto">
          <a:xfrm>
            <a:off x="6858000" y="3048000"/>
            <a:ext cx="1066800" cy="533400"/>
          </a:xfrm>
          <a:prstGeom prst="accentBorderCallout1">
            <a:avLst>
              <a:gd name="adj1" fmla="val 21431"/>
              <a:gd name="adj2" fmla="val -7144"/>
              <a:gd name="adj3" fmla="val 192856"/>
              <a:gd name="adj4" fmla="val -184671"/>
            </a:avLst>
          </a:prstGeom>
          <a:solidFill>
            <a:srgbClr val="FFFFFF"/>
          </a:solidFill>
          <a:ln w="25400">
            <a:solidFill>
              <a:srgbClr val="FF3300"/>
            </a:solidFill>
            <a:miter lim="800000"/>
            <a:headEnd/>
            <a:tailEnd/>
          </a:ln>
        </p:spPr>
        <p:txBody>
          <a:bodyPr/>
          <a:lstStyle/>
          <a:p>
            <a:pPr algn="l" rtl="0" eaLnBrk="0" hangingPunct="0"/>
            <a:r>
              <a:rPr lang="pl" sz="1400" b="1" i="0" u="none">
                <a:solidFill>
                  <a:srgbClr val="FF3300"/>
                </a:solidFill>
                <a:latin typeface="Arial" charset="0"/>
              </a:rPr>
              <a:t>Β = .62</a:t>
            </a:r>
          </a:p>
          <a:p>
            <a:pPr algn="l" rtl="0" eaLnBrk="0" hangingPunct="0"/>
            <a:r>
              <a:rPr lang="pl" sz="1400" b="1" i="0" u="none">
                <a:solidFill>
                  <a:srgbClr val="FF3300"/>
                </a:solidFill>
                <a:latin typeface="Arial" charset="0"/>
              </a:rPr>
              <a:t>p=.039</a:t>
            </a:r>
          </a:p>
        </p:txBody>
      </p:sp>
      <p:sp>
        <p:nvSpPr>
          <p:cNvPr id="35854" name="Line 14"/>
          <p:cNvSpPr>
            <a:spLocks noChangeShapeType="1"/>
          </p:cNvSpPr>
          <p:nvPr/>
        </p:nvSpPr>
        <p:spPr bwMode="auto">
          <a:xfrm flipV="1">
            <a:off x="2895600" y="3200400"/>
            <a:ext cx="3200400" cy="1524000"/>
          </a:xfrm>
          <a:prstGeom prst="line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pl"/>
          </a:p>
        </p:txBody>
      </p:sp>
      <p:sp>
        <p:nvSpPr>
          <p:cNvPr id="35855" name="AutoShape 15"/>
          <p:cNvSpPr>
            <a:spLocks noChangeArrowheads="1"/>
          </p:cNvSpPr>
          <p:nvPr/>
        </p:nvSpPr>
        <p:spPr bwMode="auto">
          <a:xfrm>
            <a:off x="6477000" y="2286000"/>
            <a:ext cx="1447800" cy="342900"/>
          </a:xfrm>
          <a:prstGeom prst="wedgeRectCallout">
            <a:avLst>
              <a:gd name="adj1" fmla="val -77630"/>
              <a:gd name="adj2" fmla="val 214815"/>
            </a:avLst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l" rtl="0" eaLnBrk="0" hangingPunct="0"/>
            <a:r>
              <a:rPr lang="pl" sz="1200" b="0" i="0" u="none">
                <a:latin typeface="Arial Black" pitchFamily="34" charset="0"/>
              </a:rPr>
              <a:t>Ścisła kontrola</a:t>
            </a:r>
          </a:p>
        </p:txBody>
      </p:sp>
      <p:sp>
        <p:nvSpPr>
          <p:cNvPr id="35856" name="AutoShape 16"/>
          <p:cNvSpPr>
            <a:spLocks noChangeArrowheads="1"/>
          </p:cNvSpPr>
          <p:nvPr/>
        </p:nvSpPr>
        <p:spPr bwMode="auto">
          <a:xfrm>
            <a:off x="2286000" y="5029200"/>
            <a:ext cx="1447800" cy="342900"/>
          </a:xfrm>
          <a:prstGeom prst="wedgeRectCallout">
            <a:avLst>
              <a:gd name="adj1" fmla="val -5375"/>
              <a:gd name="adj2" fmla="val -147685"/>
            </a:avLst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l" rtl="0" eaLnBrk="0" hangingPunct="0"/>
            <a:r>
              <a:rPr lang="pl" sz="1200" b="0" i="0" u="none">
                <a:latin typeface="Arial Black" pitchFamily="34" charset="0"/>
              </a:rPr>
              <a:t>Słaba kontrola</a:t>
            </a:r>
          </a:p>
        </p:txBody>
      </p:sp>
      <p:sp>
        <p:nvSpPr>
          <p:cNvPr id="35857" name="AutoShape 17"/>
          <p:cNvSpPr>
            <a:spLocks/>
          </p:cNvSpPr>
          <p:nvPr/>
        </p:nvSpPr>
        <p:spPr bwMode="auto">
          <a:xfrm>
            <a:off x="5105400" y="2209800"/>
            <a:ext cx="1066800" cy="533400"/>
          </a:xfrm>
          <a:prstGeom prst="accentBorderCallout1">
            <a:avLst>
              <a:gd name="adj1" fmla="val 21431"/>
              <a:gd name="adj2" fmla="val -7144"/>
              <a:gd name="adj3" fmla="val 297319"/>
              <a:gd name="adj4" fmla="val -29912"/>
            </a:avLst>
          </a:prstGeom>
          <a:solidFill>
            <a:srgbClr val="FFFF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l" rtl="0" eaLnBrk="0" hangingPunct="0"/>
            <a:r>
              <a:rPr lang="pl" sz="1400" b="1" i="0" u="none">
                <a:latin typeface="Arial" charset="0"/>
              </a:rPr>
              <a:t>Β = 1.16</a:t>
            </a:r>
          </a:p>
          <a:p>
            <a:pPr algn="l" rtl="0" eaLnBrk="0" hangingPunct="0"/>
            <a:r>
              <a:rPr lang="pl" sz="1400" b="1" i="0" u="none">
                <a:latin typeface="Arial" charset="0"/>
              </a:rPr>
              <a:t>p&lt; .000</a:t>
            </a:r>
          </a:p>
        </p:txBody>
      </p:sp>
      <p:sp>
        <p:nvSpPr>
          <p:cNvPr id="35858" name="Text Box 18"/>
          <p:cNvSpPr txBox="1">
            <a:spLocks noChangeArrowheads="1"/>
          </p:cNvSpPr>
          <p:nvPr/>
        </p:nvSpPr>
        <p:spPr bwMode="auto">
          <a:xfrm>
            <a:off x="762000" y="6096000"/>
            <a:ext cx="5715000" cy="3429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l" rtl="0"/>
            <a:r>
              <a:rPr lang="pl" sz="1800" b="0" i="1" u="none" dirty="0">
                <a:solidFill>
                  <a:srgbClr val="0000FF"/>
                </a:solidFill>
                <a:latin typeface="Arial Black" pitchFamily="34" charset="0"/>
              </a:rPr>
              <a:t>UWAGA: Przeciwieństwo wyników „bliskościowych”!</a:t>
            </a:r>
          </a:p>
        </p:txBody>
      </p:sp>
      <p:sp>
        <p:nvSpPr>
          <p:cNvPr id="35859" name="Text Box 19"/>
          <p:cNvSpPr txBox="1">
            <a:spLocks noChangeArrowheads="1"/>
          </p:cNvSpPr>
          <p:nvPr/>
        </p:nvSpPr>
        <p:spPr bwMode="auto">
          <a:xfrm>
            <a:off x="914400" y="0"/>
            <a:ext cx="80772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pl" b="0" i="0" u="none">
                <a:latin typeface="Arial" charset="0"/>
                <a:cs typeface="Arial" charset="0"/>
              </a:rPr>
              <a:t>Workman, M. (2004). Goals, relationships, information, and processes in global virtual teams. </a:t>
            </a:r>
            <a:r>
              <a:rPr lang="pl" b="0" i="1" u="none">
                <a:latin typeface="Arial" charset="0"/>
                <a:cs typeface="Arial" charset="0"/>
              </a:rPr>
              <a:t>Journal of Management &amp; Decision Making, 5</a:t>
            </a:r>
            <a:r>
              <a:rPr lang="pl" b="0" i="0" u="none">
                <a:latin typeface="Arial" charset="0"/>
                <a:cs typeface="Arial" charset="0"/>
              </a:rPr>
              <a:t>, 348-372</a:t>
            </a:r>
            <a:r>
              <a:rPr lang="pl" b="0" i="0" u="none"/>
              <a:t> 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609600"/>
            <a:ext cx="8162925" cy="762000"/>
          </a:xfrm>
        </p:spPr>
        <p:txBody>
          <a:bodyPr/>
          <a:lstStyle/>
          <a:p>
            <a:pPr rtl="0"/>
            <a:r>
              <a:rPr lang="pl" b="0" i="0" u="none"/>
              <a:t>Elastyczność stylu poznawczego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752600"/>
            <a:ext cx="8185150" cy="4876800"/>
          </a:xfrm>
        </p:spPr>
        <p:txBody>
          <a:bodyPr/>
          <a:lstStyle/>
          <a:p>
            <a:pPr algn="l" rtl="0"/>
            <a:r>
              <a:rPr lang="pl" b="0" i="0" u="none"/>
              <a:t>Niektórzy ludzie posiadają elastyczne style</a:t>
            </a:r>
          </a:p>
          <a:p>
            <a:pPr lvl="1" algn="l" rtl="0"/>
            <a:r>
              <a:rPr lang="pl" b="0" i="0" u="none"/>
              <a:t>Mogą oni sprawdzić się w roli ale mogą również odejśc w celu poszukiwania bardziej zgodnego środowiska.</a:t>
            </a:r>
          </a:p>
          <a:p>
            <a:pPr algn="l" rtl="0"/>
            <a:r>
              <a:rPr lang="pl" b="0" i="0" u="none"/>
              <a:t>Elastyczność może być rozwijana.</a:t>
            </a:r>
          </a:p>
          <a:p>
            <a:pPr lvl="1" algn="l" rtl="0"/>
            <a:endParaRPr/>
          </a:p>
          <a:p>
            <a:pPr lvl="1" algn="l" rtl="0"/>
            <a:r>
              <a:rPr lang="pl" b="0" i="0" u="none"/>
              <a:t>Rozwój świadomości metapoznawczej.</a:t>
            </a:r>
          </a:p>
          <a:p>
            <a:pPr lvl="1" algn="l" rtl="0"/>
            <a:r>
              <a:rPr lang="pl" b="0" i="0" u="none">
                <a:cs typeface="Times New Roman" charset="0"/>
              </a:rPr>
              <a:t>dialog sokratejski. </a:t>
            </a:r>
            <a:endParaRPr lang="pl" dirty="0" smtClean="0">
              <a:cs typeface="Times New Roman" charset="0"/>
            </a:endParaRPr>
          </a:p>
          <a:p>
            <a:pPr algn="l" rtl="0"/>
            <a:r>
              <a:rPr lang="pl" b="0" i="0" u="none">
                <a:cs typeface="Times New Roman" charset="0"/>
              </a:rPr>
              <a:t>Zespoły potrzebują różnych osób (również z różnymi stylami poznawczymi)</a:t>
            </a:r>
          </a:p>
          <a:p>
            <a:pPr lvl="1" algn="l" rtl="0"/>
            <a:r>
              <a:rPr lang="pl" b="0" i="0" u="none">
                <a:cs typeface="Times New Roman" charset="0"/>
              </a:rPr>
              <a:t>Przykład: księgowy może być potrzebny w zepole wirtualnym, pomimo tego, że jest „lokalny” i „konserwatywny”</a:t>
            </a:r>
            <a:endParaRPr lang="pl" dirty="0" smtClean="0">
              <a:cs typeface="Times New Roman" charset="0"/>
            </a:endParaRPr>
          </a:p>
          <a:p>
            <a:pPr lvl="1" algn="l" rtl="0"/>
            <a:r>
              <a:rPr lang="pl" b="0" i="0" u="none">
                <a:cs typeface="Times New Roman" charset="0"/>
              </a:rPr>
              <a:t>Sprzedawca może być potrzebny w zespole wirtualnym, pomimo tego, że jest „zewnętrzny”</a:t>
            </a:r>
            <a:endParaRPr lang="pl" dirty="0" smtClean="0">
              <a:cs typeface="Times New Roman" charset="0"/>
            </a:endParaRP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pl" b="0" i="0" u="none"/>
              <a:t>Inne ważne s-t aspekty pracy zespołowej</a:t>
            </a:r>
            <a:endParaRPr lang="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pl" sz="2000" b="0" i="0" u="none" dirty="0"/>
              <a:t>S-T: Społeczne i techniczne</a:t>
            </a:r>
            <a:endParaRPr lang="pl" sz="2000" dirty="0" smtClean="0"/>
          </a:p>
          <a:p>
            <a:pPr algn="l" rtl="0"/>
            <a:r>
              <a:rPr lang="pl" sz="2000" b="0" i="0" u="none" dirty="0"/>
              <a:t>Nowoczesna praca zespołowa jest nie tylko wirtualna (lub mieszana): </a:t>
            </a:r>
            <a:r>
              <a:rPr lang="pl" sz="2000" dirty="0" smtClean="0"/>
              <a:t/>
            </a:r>
            <a:br>
              <a:rPr lang="pl" sz="2000" dirty="0" smtClean="0"/>
            </a:br>
            <a:r>
              <a:rPr lang="pl" sz="2000" b="0" i="0" u="none" dirty="0"/>
              <a:t>jest </a:t>
            </a:r>
            <a:r>
              <a:rPr lang="pl" sz="2000" b="0" i="1" u="none" dirty="0"/>
              <a:t>otwarta</a:t>
            </a:r>
            <a:endParaRPr lang="pl" sz="2000" dirty="0" smtClean="0"/>
          </a:p>
          <a:p>
            <a:pPr algn="l" rtl="0"/>
            <a:r>
              <a:rPr lang="pl" sz="2000" b="0" i="0" u="none" dirty="0"/>
              <a:t>Ekstremalna otwartość: każdy może dołączyć do zespołu i wykonać część pracy (lub spieprzyć ;) )</a:t>
            </a:r>
          </a:p>
          <a:p>
            <a:pPr lvl="1" algn="l" rtl="0"/>
            <a:r>
              <a:rPr lang="pl" sz="1400" b="0" i="0" u="none" dirty="0"/>
              <a:t>Zwykle zamknięte formy zarządzania zniechęcają do tego typu pracy</a:t>
            </a:r>
            <a:endParaRPr lang="pl" sz="1400" dirty="0" smtClean="0"/>
          </a:p>
          <a:p>
            <a:pPr lvl="1" algn="l" rtl="0"/>
            <a:r>
              <a:rPr lang="pl" sz="1400" b="0" i="0" u="none" dirty="0"/>
              <a:t>Z tego powodu zespoły takie są luźno zarządzane/kontrolowane</a:t>
            </a:r>
            <a:endParaRPr lang="pl" sz="1400" dirty="0" smtClean="0"/>
          </a:p>
          <a:p>
            <a:pPr algn="l" rtl="0"/>
            <a:r>
              <a:rPr lang="pl" sz="2000" b="0" i="0" u="none" dirty="0"/>
              <a:t>Umiarkowana otwartość: zespół może ustalać swój skład</a:t>
            </a:r>
            <a:endParaRPr lang="pl" sz="2000" dirty="0" smtClean="0"/>
          </a:p>
          <a:p>
            <a:pPr lvl="1" algn="l" rtl="0"/>
            <a:r>
              <a:rPr lang="pl" sz="1400" b="0" i="0" u="none" dirty="0"/>
              <a:t>Zwykle lider zespołu zaprasza nowych członków. Może być to wynikiem konsensusu</a:t>
            </a:r>
          </a:p>
          <a:p>
            <a:pPr lvl="1" algn="l" rtl="0"/>
            <a:r>
              <a:rPr lang="pl" sz="1400" b="0" i="0" u="none" dirty="0"/>
              <a:t>Typowa forma pracy w nowoczesnych (liberalnych) środowiskach korporacyjnych</a:t>
            </a:r>
            <a:endParaRPr lang="pl" sz="1400" dirty="0" smtClean="0"/>
          </a:p>
          <a:p>
            <a:pPr algn="l" rtl="0"/>
            <a:r>
              <a:rPr lang="pl" sz="2000" b="0" i="0" u="none" dirty="0"/>
              <a:t>Zespoły zamknięte: przynależność do zespołu jest określana na zewnątrz</a:t>
            </a:r>
            <a:endParaRPr lang="pl" sz="2000" dirty="0" smtClean="0"/>
          </a:p>
          <a:p>
            <a:pPr lvl="1" algn="l" rtl="0"/>
            <a:r>
              <a:rPr lang="pl" sz="1400" b="0" i="0" u="none" dirty="0"/>
              <a:t>Konserwatywne organizacje pracują w ten sposób</a:t>
            </a:r>
            <a:endParaRPr lang="pl" sz="1400" dirty="0" smtClean="0"/>
          </a:p>
          <a:p>
            <a:pPr lvl="1" algn="l" rtl="0"/>
            <a:r>
              <a:rPr lang="pl" sz="1400" b="0" i="0" u="none" dirty="0"/>
              <a:t>Może być konsekwencją czynników zewnętrznych (takich jak wymogi bezpieczeństwa)</a:t>
            </a:r>
            <a:endParaRPr lang="pl" sz="1400" dirty="0" smtClean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pl" b="0" i="0" u="none"/>
              <a:t>Zarządzanie zespołem i projektem</a:t>
            </a:r>
            <a:endParaRPr lang="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pl" sz="2000" b="0" i="0" u="none"/>
              <a:t>Wiele badań i technologii zostało poświęconych problemowi wspomagania/usprawniania zarządzania projektami</a:t>
            </a:r>
          </a:p>
          <a:p>
            <a:pPr lvl="1" algn="l" rtl="0"/>
            <a:r>
              <a:rPr lang="pl" sz="1800" b="0" i="0" u="none"/>
              <a:t>Wiele z tych badań dotyczy zespołów zamkniętych lub częściowo otwartych ze ściśle określonym budżetem i terminami</a:t>
            </a:r>
            <a:endParaRPr lang="pl" sz="1800" dirty="0" smtClean="0"/>
          </a:p>
          <a:p>
            <a:pPr lvl="1" algn="l" rtl="0"/>
            <a:r>
              <a:rPr lang="pl" sz="1800" b="0" i="0" u="none"/>
              <a:t>Niewiele wiadomo na temat zarządzania ekstremalnie otwartymi zespołami</a:t>
            </a:r>
            <a:endParaRPr lang="pl" sz="1800" dirty="0" smtClean="0"/>
          </a:p>
          <a:p>
            <a:pPr lvl="1" algn="l" rtl="0"/>
            <a:r>
              <a:rPr lang="pl" sz="1800" b="0" i="0" u="none"/>
              <a:t>Podczas wykładu zrobimy krótkie omówienie metod planowania projektu</a:t>
            </a:r>
            <a:endParaRPr lang="pl" sz="1800" dirty="0" smtClean="0"/>
          </a:p>
          <a:p>
            <a:pPr algn="l" rtl="0"/>
            <a:r>
              <a:rPr lang="pl" sz="2000" b="0" i="0" u="none"/>
              <a:t>Rosnąca (lecz mniejsza) liczba badań i technologii dotyczy zarządzania zespołem (nie projektami)</a:t>
            </a:r>
          </a:p>
          <a:p>
            <a:pPr lvl="1" algn="l" rtl="0"/>
            <a:r>
              <a:rPr lang="pl" sz="1800" b="0" i="0" u="none"/>
              <a:t>Produktywność pracowników wiedzy jest źródłem sukcesu projektów w ekonomii informacji</a:t>
            </a:r>
            <a:endParaRPr lang="pl" sz="1800" dirty="0" smtClean="0"/>
          </a:p>
          <a:p>
            <a:pPr lvl="1" algn="l" rtl="0"/>
            <a:r>
              <a:rPr lang="pl" sz="1800" b="0" i="0" u="none"/>
              <a:t>Zespoły pracowników wiedzy = zespoły wirtualne</a:t>
            </a:r>
            <a:endParaRPr lang="pl" sz="1800" dirty="0" smtClean="0"/>
          </a:p>
          <a:p>
            <a:pPr lvl="1" algn="l" rtl="0"/>
            <a:r>
              <a:rPr lang="pl" sz="1800" b="0" i="0" u="none"/>
              <a:t>Wracamy do naszego pierwotnego problemu: jak wspierać dobre zespoły wirtualne?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609600"/>
            <a:ext cx="8162925" cy="762000"/>
          </a:xfrm>
        </p:spPr>
        <p:txBody>
          <a:bodyPr>
            <a:normAutofit/>
          </a:bodyPr>
          <a:lstStyle/>
          <a:p>
            <a:pPr rtl="0"/>
            <a:r>
              <a:rPr lang="pl" sz="4400" b="0" i="0" u="none"/>
              <a:t>Konsekwencje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00200"/>
            <a:ext cx="8032750" cy="5257800"/>
          </a:xfrm>
        </p:spPr>
        <p:txBody>
          <a:bodyPr/>
          <a:lstStyle/>
          <a:p>
            <a:pPr algn="l" rtl="0"/>
            <a:r>
              <a:rPr lang="pl" b="0" i="0" u="none" dirty="0"/>
              <a:t>Technologia ma wpływ na zachowanie społeczne oraz na efektywność zespołów wirtualnych</a:t>
            </a:r>
            <a:endParaRPr lang="pl" dirty="0" smtClean="0"/>
          </a:p>
          <a:p>
            <a:pPr algn="l" rtl="0"/>
            <a:r>
              <a:rPr lang="pl" b="0" i="0" u="none" dirty="0"/>
              <a:t>I vice-versa: zachowanie społeczne ma wpływ na efektywność technologii</a:t>
            </a:r>
          </a:p>
          <a:p>
            <a:pPr lvl="1" algn="l" rtl="0"/>
            <a:r>
              <a:rPr lang="pl" b="0" i="0" u="none" dirty="0"/>
              <a:t>Szczególnie istotne w przypadku ekstremalnie otwartych zespołów</a:t>
            </a:r>
            <a:endParaRPr lang="pl" dirty="0" smtClean="0"/>
          </a:p>
          <a:p>
            <a:pPr algn="l" rtl="0"/>
            <a:r>
              <a:rPr lang="pl" b="0" i="0" u="none" dirty="0"/>
              <a:t>Aby wspierać pracę zespołów wirtualnych proces współpracy powinien:</a:t>
            </a:r>
          </a:p>
          <a:p>
            <a:pPr lvl="1" algn="l" rtl="0"/>
            <a:r>
              <a:rPr lang="pl" b="0" i="0" u="none" dirty="0"/>
              <a:t>zwiększać stopień ustrukturyzowania i specyficzności.</a:t>
            </a:r>
          </a:p>
          <a:p>
            <a:pPr lvl="1" algn="l" rtl="0"/>
            <a:r>
              <a:rPr lang="pl" b="0" i="0" u="none" dirty="0"/>
              <a:t>wspierać komunikację.</a:t>
            </a:r>
          </a:p>
          <a:p>
            <a:pPr lvl="1" algn="l" rtl="0"/>
            <a:r>
              <a:rPr lang="pl" b="0" i="0" u="none" dirty="0"/>
              <a:t>umożliwiać przenikanie granic.</a:t>
            </a:r>
          </a:p>
          <a:p>
            <a:pPr lvl="1" algn="l" rtl="0"/>
            <a:r>
              <a:rPr lang="pl" b="0" i="0" u="none" dirty="0"/>
              <a:t>ułatwiać zarządzanie i nadzór.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609600"/>
            <a:ext cx="8162925" cy="762000"/>
          </a:xfrm>
        </p:spPr>
        <p:txBody>
          <a:bodyPr>
            <a:noAutofit/>
          </a:bodyPr>
          <a:lstStyle/>
          <a:p>
            <a:pPr rtl="0"/>
            <a:r>
              <a:rPr lang="pl" sz="3600" b="0" i="0" u="none" dirty="0"/>
              <a:t>Definicja zespołu wirtualnego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524000"/>
            <a:ext cx="7727950" cy="5029200"/>
          </a:xfrm>
        </p:spPr>
        <p:txBody>
          <a:bodyPr/>
          <a:lstStyle/>
          <a:p>
            <a:pPr algn="l" rtl="0">
              <a:lnSpc>
                <a:spcPct val="90000"/>
              </a:lnSpc>
            </a:pPr>
            <a:r>
              <a:rPr lang="pl" b="0" i="0" u="none" dirty="0"/>
              <a:t>Współpracujące grupy składające się z członków pracujących w różnych (rozproszonych) lokalizacjach</a:t>
            </a:r>
            <a:endParaRPr lang="pl" dirty="0" smtClean="0"/>
          </a:p>
          <a:p>
            <a:pPr lvl="1" algn="l" rtl="0">
              <a:lnSpc>
                <a:spcPct val="90000"/>
              </a:lnSpc>
            </a:pPr>
            <a:r>
              <a:rPr lang="pl" sz="1800" b="0" i="0" u="none" dirty="0"/>
              <a:t>„Freelancerzy”, telepracownicy są ich podzbiorem</a:t>
            </a:r>
            <a:endParaRPr lang="pl" sz="1800" dirty="0" smtClean="0"/>
          </a:p>
          <a:p>
            <a:pPr lvl="1" algn="l" rtl="0">
              <a:lnSpc>
                <a:spcPct val="90000"/>
              </a:lnSpc>
            </a:pPr>
            <a:r>
              <a:rPr lang="pl" sz="1800" b="0" i="0" u="none" dirty="0"/>
              <a:t>Obecnie zespoły mieszane (zarówno wirtualne jak i niewirtualne) są normą</a:t>
            </a:r>
            <a:endParaRPr lang="pl" sz="1800" dirty="0" smtClean="0"/>
          </a:p>
          <a:p>
            <a:pPr algn="l" rtl="0">
              <a:lnSpc>
                <a:spcPct val="90000"/>
              </a:lnSpc>
            </a:pPr>
            <a:r>
              <a:rPr lang="pl" b="0" i="0" u="none" dirty="0"/>
              <a:t>Zadania wymagają kooperacji oraz negocjacji (współzależność)</a:t>
            </a:r>
            <a:endParaRPr lang="pl" dirty="0" smtClean="0"/>
          </a:p>
          <a:p>
            <a:pPr lvl="1" algn="l" rtl="0">
              <a:lnSpc>
                <a:spcPct val="90000"/>
              </a:lnSpc>
            </a:pPr>
            <a:r>
              <a:rPr lang="pl" sz="1800" b="0" i="0" u="none" dirty="0"/>
              <a:t>Mogą być stosowane rożne poziomy koordynacji oraz zarządzania</a:t>
            </a:r>
          </a:p>
          <a:p>
            <a:pPr lvl="2" algn="l" rtl="0">
              <a:lnSpc>
                <a:spcPct val="90000"/>
              </a:lnSpc>
            </a:pPr>
            <a:r>
              <a:rPr lang="pl" sz="1400" b="0" i="0" u="none" dirty="0"/>
              <a:t>W Wikipedii jest bardzo mało zarządzania</a:t>
            </a:r>
          </a:p>
          <a:p>
            <a:pPr lvl="2" algn="l" rtl="0">
              <a:lnSpc>
                <a:spcPct val="90000"/>
              </a:lnSpc>
            </a:pPr>
            <a:r>
              <a:rPr lang="pl" sz="1400" b="0" i="0" u="none" dirty="0"/>
              <a:t>W środowiskach korporacyjnych zarządzanie może być bardzo silne</a:t>
            </a:r>
            <a:endParaRPr lang="pl" sz="1400" dirty="0" smtClean="0"/>
          </a:p>
          <a:p>
            <a:pPr algn="l" rtl="0">
              <a:lnSpc>
                <a:spcPct val="90000"/>
              </a:lnSpc>
            </a:pPr>
            <a:r>
              <a:rPr lang="pl" b="0" i="0" u="none" dirty="0"/>
              <a:t>Technologie pośredniczą w komunikacji</a:t>
            </a:r>
            <a:endParaRPr lang="pl" dirty="0" smtClean="0"/>
          </a:p>
          <a:p>
            <a:pPr lvl="1" algn="l" rtl="0">
              <a:lnSpc>
                <a:spcPct val="90000"/>
              </a:lnSpc>
            </a:pPr>
            <a:r>
              <a:rPr lang="pl" sz="1800" b="0" i="0" u="none" dirty="0"/>
              <a:t>Różne typy i formy mediacji</a:t>
            </a:r>
            <a:endParaRPr lang="pl" sz="1800" dirty="0" smtClean="0"/>
          </a:p>
          <a:p>
            <a:pPr lvl="2" algn="l" rtl="0">
              <a:lnSpc>
                <a:spcPct val="90000"/>
              </a:lnSpc>
            </a:pPr>
            <a:r>
              <a:rPr lang="pl" sz="1400" b="0" i="0" u="none" dirty="0"/>
              <a:t>Komunikacja synchroniczna vs asynchroniczna</a:t>
            </a:r>
            <a:endParaRPr lang="pl" sz="1400" dirty="0" smtClean="0"/>
          </a:p>
          <a:p>
            <a:pPr lvl="2" algn="l" rtl="0">
              <a:lnSpc>
                <a:spcPct val="90000"/>
              </a:lnSpc>
            </a:pPr>
            <a:r>
              <a:rPr lang="pl" sz="1400" b="0" i="0" u="none" dirty="0"/>
              <a:t>„Bogate” vs „biedne” multimedia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92088"/>
            <a:ext cx="8348663" cy="1431925"/>
          </a:xfrm>
        </p:spPr>
        <p:txBody>
          <a:bodyPr rtlCol="0">
            <a:normAutofit/>
          </a:bodyPr>
          <a:lstStyle/>
          <a:p>
            <a:pPr rtl="0" fontAlgn="auto">
              <a:spcAft>
                <a:spcPts val="0"/>
              </a:spcAft>
              <a:defRPr/>
            </a:pPr>
            <a:r>
              <a:rPr lang="pl" sz="2400" b="0" i="0" u="none" dirty="0"/>
              <a:t>Szacunkowo 30 milionów w zespołach wirtualnych </a:t>
            </a:r>
            <a:r>
              <a:rPr lang="pl" sz="2400" dirty="0"/>
              <a:t/>
            </a:r>
            <a:br>
              <a:rPr lang="pl" sz="2400" dirty="0"/>
            </a:br>
            <a:r>
              <a:rPr lang="pl" sz="2400" b="0" i="0" u="none" dirty="0">
                <a:cs typeface="Times New Roman" charset="0"/>
              </a:rPr>
              <a:t>Tempo wzrostu na poziomie 5,2% - 10,4%</a:t>
            </a:r>
          </a:p>
        </p:txBody>
      </p:sp>
      <p:sp>
        <p:nvSpPr>
          <p:cNvPr id="9219" name="Text Box 6"/>
          <p:cNvSpPr txBox="1">
            <a:spLocks noChangeArrowheads="1"/>
          </p:cNvSpPr>
          <p:nvPr/>
        </p:nvSpPr>
        <p:spPr bwMode="auto">
          <a:xfrm>
            <a:off x="4343400" y="3733800"/>
            <a:ext cx="1006475" cy="3651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rtl="0" eaLnBrk="1" hangingPunct="1"/>
            <a:r>
              <a:rPr lang="pl" sz="1000" b="0" i="0" u="none">
                <a:latin typeface="Arial" charset="0"/>
                <a:cs typeface="Arial" charset="0"/>
              </a:rPr>
              <a:t>2000 – 2006</a:t>
            </a:r>
            <a:endParaRPr lang="pl" sz="1000">
              <a:cs typeface="Times New Roman" charset="0"/>
            </a:endParaRPr>
          </a:p>
          <a:p>
            <a:pPr algn="ctr" rtl="0"/>
            <a:r>
              <a:rPr lang="pl" sz="1000" b="0" i="0" u="none">
                <a:latin typeface="Arial" charset="0"/>
                <a:cs typeface="Arial" charset="0"/>
              </a:rPr>
              <a:t>Dane szacunkowe</a:t>
            </a:r>
            <a:endParaRPr lang="pl" sz="1000">
              <a:cs typeface="Times New Roman" charset="0"/>
            </a:endParaRPr>
          </a:p>
          <a:p>
            <a:endParaRPr lang="pl">
              <a:latin typeface="Arial" charset="0"/>
            </a:endParaRPr>
          </a:p>
        </p:txBody>
      </p:sp>
      <p:sp>
        <p:nvSpPr>
          <p:cNvPr id="9220" name="Rectangle 11"/>
          <p:cNvSpPr>
            <a:spLocks noChangeArrowheads="1"/>
          </p:cNvSpPr>
          <p:nvPr/>
        </p:nvSpPr>
        <p:spPr bwMode="auto">
          <a:xfrm>
            <a:off x="0" y="2041525"/>
            <a:ext cx="9144000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rtl="0"/>
            <a:r>
              <a:rPr lang="pl" sz="1200" b="0" i="0" u="none">
                <a:latin typeface="Arial" charset="0"/>
                <a:cs typeface="Times New Roman" charset="0"/>
              </a:rPr>
              <a:t> </a:t>
            </a:r>
            <a:endParaRPr lang="pl" sz="1000">
              <a:latin typeface="Arial" charset="0"/>
              <a:cs typeface="Times New Roman" charset="0"/>
            </a:endParaRPr>
          </a:p>
          <a:p>
            <a:pPr algn="l" rtl="0" eaLnBrk="0" hangingPunct="0"/>
            <a:endParaRPr lang="pl">
              <a:latin typeface="Arial" charset="0"/>
            </a:endParaRPr>
          </a:p>
        </p:txBody>
      </p:sp>
      <p:sp>
        <p:nvSpPr>
          <p:cNvPr id="9221" name="Rectangle 13"/>
          <p:cNvSpPr>
            <a:spLocks noChangeArrowheads="1"/>
          </p:cNvSpPr>
          <p:nvPr/>
        </p:nvSpPr>
        <p:spPr bwMode="auto">
          <a:xfrm>
            <a:off x="0" y="47386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pl"/>
          </a:p>
        </p:txBody>
      </p:sp>
      <p:pic>
        <p:nvPicPr>
          <p:cNvPr id="9222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752600"/>
            <a:ext cx="807720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3" name="Text Box 14"/>
          <p:cNvSpPr txBox="1">
            <a:spLocks noChangeArrowheads="1"/>
          </p:cNvSpPr>
          <p:nvPr/>
        </p:nvSpPr>
        <p:spPr bwMode="auto">
          <a:xfrm>
            <a:off x="2438400" y="4724400"/>
            <a:ext cx="6400800" cy="381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l" rtl="0"/>
            <a:r>
              <a:rPr lang="pl" sz="1200" b="0" i="0" u="none">
                <a:latin typeface="Times New Roman" charset="0"/>
              </a:rPr>
              <a:t> </a:t>
            </a:r>
            <a:r>
              <a:rPr lang="pl" sz="1400" b="1" i="0" u="none">
                <a:latin typeface="Arial" charset="0"/>
              </a:rPr>
              <a:t>1997   1998     1999    2000      2001     2002      2003     2004     2005      2006</a:t>
            </a:r>
            <a:r>
              <a:rPr lang="pl" sz="1400" b="0" i="0" u="none">
                <a:latin typeface="Arial" charset="0"/>
              </a:rPr>
              <a:t> </a:t>
            </a:r>
          </a:p>
        </p:txBody>
      </p:sp>
      <p:sp>
        <p:nvSpPr>
          <p:cNvPr id="9224" name="Text Box 16"/>
          <p:cNvSpPr txBox="1">
            <a:spLocks noChangeArrowheads="1"/>
          </p:cNvSpPr>
          <p:nvPr/>
        </p:nvSpPr>
        <p:spPr bwMode="auto">
          <a:xfrm>
            <a:off x="838200" y="2514600"/>
            <a:ext cx="1143000" cy="1447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rtl="0"/>
            <a:r>
              <a:rPr lang="pl" sz="1000" b="1" i="0" u="none" dirty="0">
                <a:latin typeface="Arial" charset="0"/>
              </a:rPr>
              <a:t>Telepracownicy w zespołach wirtualnych </a:t>
            </a:r>
          </a:p>
          <a:p>
            <a:pPr algn="ctr" rtl="0"/>
            <a:endParaRPr lang="pl" sz="1200" b="1" dirty="0">
              <a:latin typeface="Arial" charset="0"/>
            </a:endParaRPr>
          </a:p>
          <a:p>
            <a:pPr algn="ctr" rtl="0"/>
            <a:r>
              <a:rPr lang="pl" sz="1000" b="0" i="0" u="none" dirty="0">
                <a:latin typeface="Arial" charset="0"/>
              </a:rPr>
              <a:t>Dane szacunkowe</a:t>
            </a:r>
          </a:p>
          <a:p>
            <a:pPr algn="ctr" rtl="0"/>
            <a:endParaRPr lang="pl" sz="1200" b="1" dirty="0">
              <a:latin typeface="Arial" charset="0"/>
            </a:endParaRPr>
          </a:p>
          <a:p>
            <a:pPr algn="ctr" rtl="0"/>
            <a:r>
              <a:rPr lang="pl" sz="1200" b="1" i="0" u="none" dirty="0">
                <a:latin typeface="Arial" charset="0"/>
              </a:rPr>
              <a:t> </a:t>
            </a:r>
            <a:r>
              <a:rPr lang="pl" sz="1000" b="1" i="0" u="none" dirty="0">
                <a:latin typeface="Arial" charset="0"/>
              </a:rPr>
              <a:t>w milionach</a:t>
            </a:r>
          </a:p>
        </p:txBody>
      </p:sp>
      <p:sp>
        <p:nvSpPr>
          <p:cNvPr id="9225" name="Rectangle 17"/>
          <p:cNvSpPr>
            <a:spLocks noChangeArrowheads="1"/>
          </p:cNvSpPr>
          <p:nvPr/>
        </p:nvSpPr>
        <p:spPr bwMode="auto">
          <a:xfrm>
            <a:off x="685800" y="1752600"/>
            <a:ext cx="8229600" cy="5105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609600"/>
            <a:ext cx="8162925" cy="762000"/>
          </a:xfrm>
        </p:spPr>
        <p:txBody>
          <a:bodyPr>
            <a:normAutofit/>
          </a:bodyPr>
          <a:lstStyle/>
          <a:p>
            <a:pPr rtl="0"/>
            <a:r>
              <a:rPr lang="pl" sz="3600" b="0" i="0" u="none" dirty="0"/>
              <a:t>Czynniki wzrostu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600200"/>
            <a:ext cx="7653338" cy="5105400"/>
          </a:xfrm>
        </p:spPr>
        <p:txBody>
          <a:bodyPr/>
          <a:lstStyle/>
          <a:p>
            <a:pPr algn="l" rtl="0">
              <a:lnSpc>
                <a:spcPct val="90000"/>
              </a:lnSpc>
            </a:pPr>
            <a:r>
              <a:rPr lang="pl" b="0" i="0" u="none" dirty="0"/>
              <a:t>„Dojrzewanie” technologii</a:t>
            </a:r>
          </a:p>
          <a:p>
            <a:pPr algn="l" rtl="0">
              <a:lnSpc>
                <a:spcPct val="90000"/>
              </a:lnSpc>
            </a:pPr>
            <a:r>
              <a:rPr lang="pl" b="0" i="0" u="none" dirty="0"/>
              <a:t>Ulgi podatowe dla biznesu</a:t>
            </a:r>
          </a:p>
          <a:p>
            <a:pPr lvl="1" algn="l" rtl="0">
              <a:lnSpc>
                <a:spcPct val="90000"/>
              </a:lnSpc>
            </a:pPr>
            <a:r>
              <a:rPr lang="pl" b="0" i="0" u="none" dirty="0"/>
              <a:t>Np. ustawa „Clean Air Act”</a:t>
            </a:r>
          </a:p>
          <a:p>
            <a:pPr algn="l" rtl="0">
              <a:lnSpc>
                <a:spcPct val="90000"/>
              </a:lnSpc>
            </a:pPr>
            <a:r>
              <a:rPr lang="pl" b="0" i="0" u="none" dirty="0"/>
              <a:t>Zmniejszenie kosztów</a:t>
            </a:r>
          </a:p>
          <a:p>
            <a:pPr algn="l" rtl="0">
              <a:lnSpc>
                <a:spcPct val="90000"/>
              </a:lnSpc>
            </a:pPr>
            <a:r>
              <a:rPr lang="pl" b="0" i="0" u="none" dirty="0"/>
              <a:t>Korzyści pracownicze</a:t>
            </a:r>
          </a:p>
          <a:p>
            <a:pPr algn="l" rtl="0">
              <a:lnSpc>
                <a:spcPct val="90000"/>
              </a:lnSpc>
            </a:pPr>
            <a:r>
              <a:rPr lang="pl" b="0" i="0" u="none" dirty="0"/>
              <a:t>Zmniejszenie emisji zanieczyszczeń i zużycia paliw</a:t>
            </a:r>
          </a:p>
          <a:p>
            <a:pPr algn="l" rtl="0">
              <a:lnSpc>
                <a:spcPct val="90000"/>
              </a:lnSpc>
            </a:pPr>
            <a:r>
              <a:rPr lang="pl" b="0" i="0" u="none" dirty="0"/>
              <a:t>Elastyczna siła robocza</a:t>
            </a:r>
          </a:p>
          <a:p>
            <a:pPr algn="l" rtl="0">
              <a:lnSpc>
                <a:spcPct val="90000"/>
              </a:lnSpc>
            </a:pPr>
            <a:r>
              <a:rPr lang="pl" b="0" i="0" u="none" dirty="0"/>
              <a:t>Globalizacja</a:t>
            </a:r>
            <a:endParaRPr lang="pl" dirty="0" smtClean="0"/>
          </a:p>
          <a:p>
            <a:pPr lvl="1" algn="l" rtl="0">
              <a:lnSpc>
                <a:spcPct val="90000"/>
              </a:lnSpc>
            </a:pPr>
            <a:r>
              <a:rPr lang="pl" b="0" i="0" u="none" dirty="0"/>
              <a:t>Odnajdywanie i wykorzystywanie utalentowanych i  twórczych pracowników wiedzy na całym świecie!</a:t>
            </a:r>
          </a:p>
          <a:p>
            <a:pPr lvl="1" algn="l" rtl="0">
              <a:lnSpc>
                <a:spcPct val="90000"/>
              </a:lnSpc>
            </a:pPr>
            <a:r>
              <a:rPr lang="pl" b="0" i="0" u="none" dirty="0"/>
              <a:t>Dodaje nowy trend ekstremalnej otwartości w wirtualnej pracy zespołowej („crowdsourcing”, zarządzanie wiedzą w stylu „Wiki”)</a:t>
            </a:r>
            <a:endParaRPr lang="p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609600"/>
            <a:ext cx="8162925" cy="762000"/>
          </a:xfrm>
        </p:spPr>
        <p:txBody>
          <a:bodyPr>
            <a:normAutofit/>
          </a:bodyPr>
          <a:lstStyle/>
          <a:p>
            <a:pPr rtl="0"/>
            <a:r>
              <a:rPr lang="pl" sz="3600" b="0" i="0" u="none" dirty="0"/>
              <a:t>Nie wszystkie są trafione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76400"/>
            <a:ext cx="8001000" cy="4419600"/>
          </a:xfrm>
        </p:spPr>
        <p:txBody>
          <a:bodyPr/>
          <a:lstStyle/>
          <a:p>
            <a:pPr algn="l" rtl="0"/>
            <a:r>
              <a:rPr lang="pl" b="0" i="0" u="none" dirty="0">
                <a:cs typeface="Times New Roman" charset="0"/>
              </a:rPr>
              <a:t>Badania pokazują, że od 1/5 do 1/2 wprowadzanych innowacji nie powodzi się</a:t>
            </a:r>
            <a:endParaRPr lang="pl" dirty="0" smtClean="0">
              <a:cs typeface="Times New Roman" charset="0"/>
            </a:endParaRPr>
          </a:p>
          <a:p>
            <a:pPr algn="l" rtl="0"/>
            <a:r>
              <a:rPr lang="pl" b="0" i="0" u="none" dirty="0">
                <a:cs typeface="Times New Roman" charset="0"/>
              </a:rPr>
              <a:t>Dlaczego? Jakie są powody...</a:t>
            </a:r>
          </a:p>
          <a:p>
            <a:pPr lvl="1" algn="l" rtl="0"/>
            <a:r>
              <a:rPr lang="pl" b="0" i="0" u="none" dirty="0">
                <a:cs typeface="Times New Roman" charset="0"/>
              </a:rPr>
              <a:t>Spójrzmy na interakcje, kontekst pracy oraz czynniki organizacyjne</a:t>
            </a:r>
            <a:endParaRPr lang="pl" dirty="0" smtClean="0">
              <a:cs typeface="Times New Roman" charset="0"/>
            </a:endParaRPr>
          </a:p>
          <a:p>
            <a:pPr algn="l" rtl="0"/>
            <a:r>
              <a:rPr lang="pl" b="0" i="0" u="none" dirty="0">
                <a:cs typeface="Times New Roman" charset="0"/>
              </a:rPr>
              <a:t>W pełni wirtualnych środowiskach, które używają otwartej współpracy, wysoka jakość wyników pracy jest często trudna do osiągnięcia</a:t>
            </a:r>
            <a:endParaRPr lang="pl" dirty="0" smtClean="0">
              <a:cs typeface="Times New Roman" charset="0"/>
            </a:endParaRPr>
          </a:p>
          <a:p>
            <a:pPr lvl="1" algn="l" rtl="0"/>
            <a:r>
              <a:rPr lang="pl" b="0" i="0" u="none" dirty="0">
                <a:cs typeface="Times New Roman" charset="0"/>
              </a:rPr>
              <a:t>Jakość artykułów w Wikipedii budzi zastrzeżenia</a:t>
            </a:r>
            <a:endParaRPr lang="pl" dirty="0" smtClean="0">
              <a:cs typeface="Times New Roman" charset="0"/>
            </a:endParaRPr>
          </a:p>
          <a:p>
            <a:pPr lvl="1" algn="l" rtl="0"/>
            <a:r>
              <a:rPr lang="pl" b="0" i="0" u="none" dirty="0">
                <a:cs typeface="Times New Roman" charset="0"/>
              </a:rPr>
              <a:t>Jakie są czynniki wpływające na jakość pracy?</a:t>
            </a:r>
            <a:endParaRPr lang="pl" dirty="0" smtClean="0">
              <a:cs typeface="Times New Roman" charset="0"/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900113" y="274638"/>
            <a:ext cx="8064500" cy="1143000"/>
          </a:xfrm>
        </p:spPr>
        <p:txBody>
          <a:bodyPr/>
          <a:lstStyle/>
          <a:p>
            <a:pPr rtl="0"/>
            <a:r>
              <a:rPr lang="pl" b="0" i="0" u="none" dirty="0"/>
              <a:t>Ludzie komunikują się za pomocą </a:t>
            </a:r>
            <a:r>
              <a:rPr lang="pl" b="0" i="1" u="none" dirty="0"/>
              <a:t>kanałów</a:t>
            </a:r>
          </a:p>
        </p:txBody>
      </p:sp>
      <p:sp>
        <p:nvSpPr>
          <p:cNvPr id="12291" name="Rectangle 1027"/>
          <p:cNvSpPr>
            <a:spLocks noGrp="1" noChangeArrowheads="1"/>
          </p:cNvSpPr>
          <p:nvPr>
            <p:ph idx="1"/>
          </p:nvPr>
        </p:nvSpPr>
        <p:spPr>
          <a:xfrm>
            <a:off x="914400" y="1676400"/>
            <a:ext cx="8108950" cy="4953000"/>
          </a:xfrm>
        </p:spPr>
        <p:txBody>
          <a:bodyPr/>
          <a:lstStyle/>
          <a:p>
            <a:pPr algn="l" rtl="0">
              <a:lnSpc>
                <a:spcPct val="90000"/>
              </a:lnSpc>
            </a:pPr>
            <a:r>
              <a:rPr lang="pl" b="0" i="0" u="sng" dirty="0"/>
              <a:t>Lingwistyczny</a:t>
            </a:r>
            <a:r>
              <a:rPr lang="pl" b="0" i="0" u="none" dirty="0"/>
              <a:t> = komunikacja werbalna.</a:t>
            </a:r>
          </a:p>
          <a:p>
            <a:pPr algn="l" rtl="0">
              <a:lnSpc>
                <a:spcPct val="90000"/>
              </a:lnSpc>
            </a:pPr>
            <a:r>
              <a:rPr lang="pl" b="0" i="0" u="sng" dirty="0"/>
              <a:t>Paralingwistyczny</a:t>
            </a:r>
            <a:r>
              <a:rPr lang="pl" b="0" i="0" u="none" dirty="0"/>
              <a:t> = intonacja, tempo, pauzy.</a:t>
            </a:r>
          </a:p>
          <a:p>
            <a:pPr algn="l" rtl="0">
              <a:lnSpc>
                <a:spcPct val="90000"/>
              </a:lnSpc>
            </a:pPr>
            <a:r>
              <a:rPr lang="pl" b="0" i="0" u="sng" dirty="0"/>
              <a:t>Nielingwistyczny</a:t>
            </a:r>
            <a:r>
              <a:rPr lang="pl" b="0" i="0" u="none" dirty="0"/>
              <a:t> = kontakt wzrokowy, postawa ciała, gesty i stany fizjologiczne (np. rumieńce)</a:t>
            </a:r>
          </a:p>
          <a:p>
            <a:pPr algn="l" rtl="0">
              <a:lnSpc>
                <a:spcPct val="90000"/>
              </a:lnSpc>
            </a:pPr>
            <a:r>
              <a:rPr lang="pl" b="0" i="0" u="none" dirty="0"/>
              <a:t>Razem tworzą one </a:t>
            </a:r>
            <a:r>
              <a:rPr lang="pl" b="0" i="1" u="sng" dirty="0"/>
              <a:t>wspólny kontekst.</a:t>
            </a:r>
          </a:p>
          <a:p>
            <a:pPr lvl="1" algn="l" rtl="0">
              <a:lnSpc>
                <a:spcPct val="90000"/>
              </a:lnSpc>
            </a:pPr>
            <a:r>
              <a:rPr lang="pl" b="0" i="0" u="none" dirty="0"/>
              <a:t>Na przykład zmiana kierunku patrzenia może być użyta do wskazania osoby mówiącej albo do okazania znudzenia,  może oznaczać też brak zaintersowania.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900113" y="274638"/>
            <a:ext cx="8064500" cy="1143000"/>
          </a:xfrm>
        </p:spPr>
        <p:txBody>
          <a:bodyPr/>
          <a:lstStyle/>
          <a:p>
            <a:pPr rtl="0"/>
            <a:r>
              <a:rPr lang="pl" b="0" i="0" u="none"/>
              <a:t>Sukces komunikacji zależy od:</a:t>
            </a:r>
          </a:p>
        </p:txBody>
      </p:sp>
      <p:sp>
        <p:nvSpPr>
          <p:cNvPr id="13315" name="Rectangle 1027"/>
          <p:cNvSpPr>
            <a:spLocks noGrp="1" noChangeArrowheads="1"/>
          </p:cNvSpPr>
          <p:nvPr>
            <p:ph idx="1"/>
          </p:nvPr>
        </p:nvSpPr>
        <p:spPr>
          <a:xfrm>
            <a:off x="914400" y="1600200"/>
            <a:ext cx="8001000" cy="4724400"/>
          </a:xfrm>
        </p:spPr>
        <p:txBody>
          <a:bodyPr/>
          <a:lstStyle/>
          <a:p>
            <a:pPr algn="l" rtl="0"/>
            <a:r>
              <a:rPr lang="pl" b="0" i="0" u="sng"/>
              <a:t>Artykulacji</a:t>
            </a:r>
            <a:r>
              <a:rPr lang="pl" b="0" i="0" u="none"/>
              <a:t>: wyrażenie pomysłów oraz informacji</a:t>
            </a:r>
          </a:p>
          <a:p>
            <a:pPr lvl="1" algn="l" rtl="0"/>
            <a:r>
              <a:rPr lang="pl" b="0" i="0" u="none"/>
              <a:t>Jak dobrze są one przekazywane?</a:t>
            </a:r>
          </a:p>
          <a:p>
            <a:pPr algn="l" rtl="0"/>
            <a:r>
              <a:rPr lang="pl" b="0" i="0" u="sng"/>
              <a:t>Negocjacji</a:t>
            </a:r>
            <a:r>
              <a:rPr lang="pl" b="0" i="0" u="none"/>
              <a:t>: konstruktywny dialog</a:t>
            </a:r>
          </a:p>
          <a:p>
            <a:pPr lvl="1" algn="l" rtl="0"/>
            <a:r>
              <a:rPr lang="pl" b="0" i="0" u="none"/>
              <a:t>Jak dobrze jesteśmy rozumieni?</a:t>
            </a:r>
          </a:p>
          <a:p>
            <a:pPr algn="l" rtl="0"/>
            <a:r>
              <a:rPr lang="pl" b="0" i="0" u="sng"/>
              <a:t>Konsolidacji</a:t>
            </a:r>
            <a:r>
              <a:rPr lang="pl" b="0" i="0" u="none"/>
              <a:t>: wspólna koncepcja</a:t>
            </a:r>
          </a:p>
          <a:p>
            <a:pPr lvl="1" algn="l" rtl="0"/>
            <a:r>
              <a:rPr lang="pl" b="0" i="0" u="none"/>
              <a:t>Jak bardzo jest przystająca w obydwu kierunkach?</a:t>
            </a:r>
          </a:p>
          <a:p>
            <a:endParaRPr lang="pl" dirty="0" smtClean="0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Energetyczny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Energetyczny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Energetyczny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4656</TotalTime>
  <Words>1600</Words>
  <Application>Microsoft Office PowerPoint</Application>
  <PresentationFormat>Pokaz na ekranie (4:3)</PresentationFormat>
  <Paragraphs>256</Paragraphs>
  <Slides>35</Slides>
  <Notes>0</Notes>
  <HiddenSlides>0</HiddenSlides>
  <MMClips>0</MMClips>
  <ScaleCrop>false</ScaleCrop>
  <HeadingPairs>
    <vt:vector size="6" baseType="variant">
      <vt:variant>
        <vt:lpstr>Motyw</vt:lpstr>
      </vt:variant>
      <vt:variant>
        <vt:i4>1</vt:i4>
      </vt:variant>
      <vt:variant>
        <vt:lpstr>Osadzone serwery OLE</vt:lpstr>
      </vt:variant>
      <vt:variant>
        <vt:i4>1</vt:i4>
      </vt:variant>
      <vt:variant>
        <vt:lpstr>Tytuły slajdów</vt:lpstr>
      </vt:variant>
      <vt:variant>
        <vt:i4>35</vt:i4>
      </vt:variant>
    </vt:vector>
  </HeadingPairs>
  <TitlesOfParts>
    <vt:vector size="37" baseType="lpstr">
      <vt:lpstr>Motyw pakietu Office</vt:lpstr>
      <vt:lpstr>Clip</vt:lpstr>
      <vt:lpstr>Wpływ technologii na zespoły wirtualne oraz współpracę</vt:lpstr>
      <vt:lpstr>Zachowania ludzkie są interakcją! </vt:lpstr>
      <vt:lpstr>Ciekawe pytanie (dla mnie ;) )</vt:lpstr>
      <vt:lpstr>Definicja zespołu wirtualnego</vt:lpstr>
      <vt:lpstr>Szacunkowo 30 milionów w zespołach wirtualnych  Tempo wzrostu na poziomie 5,2% - 10,4%</vt:lpstr>
      <vt:lpstr>Czynniki wzrostu</vt:lpstr>
      <vt:lpstr>Nie wszystkie są trafione</vt:lpstr>
      <vt:lpstr>Ludzie komunikują się za pomocą kanałów</vt:lpstr>
      <vt:lpstr>Sukces komunikacji zależy od:</vt:lpstr>
      <vt:lpstr>Media wpływają na ludzi zarówno globalnie, jak i indywidualnie</vt:lpstr>
      <vt:lpstr>Charakterystyki mediów: </vt:lpstr>
      <vt:lpstr>Prezentacja programu PowerPoint</vt:lpstr>
      <vt:lpstr>Prezentacja programu PowerPoint</vt:lpstr>
      <vt:lpstr>Telefon = tylko 37% zakresu dźwięków  emitowanych przez głos ludzki </vt:lpstr>
      <vt:lpstr>Więcej charakterysytk związanych z wykorzystywaniem technologii</vt:lpstr>
      <vt:lpstr>Więcej charakterystyk</vt:lpstr>
      <vt:lpstr>Wirtualna praca to:</vt:lpstr>
      <vt:lpstr>Ludzie w różny sposób odbierają to zjawisko</vt:lpstr>
      <vt:lpstr>Style poznawcze</vt:lpstr>
      <vt:lpstr>Zakres</vt:lpstr>
      <vt:lpstr>Zakres</vt:lpstr>
      <vt:lpstr>Skłonności</vt:lpstr>
      <vt:lpstr>Skłonności</vt:lpstr>
      <vt:lpstr>Poziom</vt:lpstr>
      <vt:lpstr>Globalni cd.</vt:lpstr>
      <vt:lpstr>Poziom</vt:lpstr>
      <vt:lpstr>Lokalni cd.</vt:lpstr>
      <vt:lpstr>Prezentacja programu PowerPoint</vt:lpstr>
      <vt:lpstr>Rzut oka (na poziomy zespołu)</vt:lpstr>
      <vt:lpstr>Prezentacja programu PowerPoint</vt:lpstr>
      <vt:lpstr>Prezentacja programu PowerPoint</vt:lpstr>
      <vt:lpstr>Elastyczność stylu poznawczego</vt:lpstr>
      <vt:lpstr>Inne ważne s-t aspekty pracy zespołowej</vt:lpstr>
      <vt:lpstr>Zarządzanie zespołem i projektem</vt:lpstr>
      <vt:lpstr>Konsekwencje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Virtual Teams</dc:title>
  <dc:creator>Michael Workman, Ph.D.</dc:creator>
  <cp:lastModifiedBy>Małgosia</cp:lastModifiedBy>
  <cp:revision>344</cp:revision>
  <cp:lastPrinted>1601-01-01T00:00:00Z</cp:lastPrinted>
  <dcterms:created xsi:type="dcterms:W3CDTF">2001-10-29T18:16:45Z</dcterms:created>
  <dcterms:modified xsi:type="dcterms:W3CDTF">2013-01-29T10:33:44Z</dcterms:modified>
</cp:coreProperties>
</file>